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2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3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notesSlides/notesSlide4.xml" ContentType="application/vnd.openxmlformats-officedocument.presentationml.notesSlide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notesSlides/notesSlide5.xml" ContentType="application/vnd.openxmlformats-officedocument.presentationml.notesSlide+xml"/>
  <Override PartName="/ppt/charts/chart24.xml" ContentType="application/vnd.openxmlformats-officedocument.drawingml.chart+xml"/>
  <Override PartName="/ppt/notesSlides/notesSlide6.xml" ContentType="application/vnd.openxmlformats-officedocument.presentationml.notesSlide+xml"/>
  <Override PartName="/ppt/charts/chart25.xml" ContentType="application/vnd.openxmlformats-officedocument.drawingml.chart+xml"/>
  <Override PartName="/ppt/notesSlides/notesSlide7.xml" ContentType="application/vnd.openxmlformats-officedocument.presentationml.notesSlide+xml"/>
  <Override PartName="/ppt/charts/chart26.xml" ContentType="application/vnd.openxmlformats-officedocument.drawingml.chart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27.xml" ContentType="application/vnd.openxmlformats-officedocument.drawingml.chart+xml"/>
  <Override PartName="/ppt/drawings/drawing2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28.xml" ContentType="application/vnd.openxmlformats-officedocument.drawingml.chart+xml"/>
  <Override PartName="/ppt/drawings/drawing3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29.xml" ContentType="application/vnd.openxmlformats-officedocument.drawingml.chart+xml"/>
  <Override PartName="/ppt/drawings/drawing4.xml" ContentType="application/vnd.openxmlformats-officedocument.drawingml.chartshapes+xml"/>
  <Override PartName="/ppt/charts/chart30.xml" ContentType="application/vnd.openxmlformats-officedocument.drawingml.chart+xml"/>
  <Override PartName="/ppt/drawings/drawing5.xml" ContentType="application/vnd.openxmlformats-officedocument.drawingml.chartshapes+xml"/>
  <Override PartName="/ppt/charts/chart31.xml" ContentType="application/vnd.openxmlformats-officedocument.drawingml.chart+xml"/>
  <Override PartName="/ppt/drawings/drawing6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32.xml" ContentType="application/vnd.openxmlformats-officedocument.drawingml.chart+xml"/>
  <Override PartName="/ppt/notesSlides/notesSlide12.xml" ContentType="application/vnd.openxmlformats-officedocument.presentationml.notesSlide+xml"/>
  <Override PartName="/ppt/charts/chart33.xml" ContentType="application/vnd.openxmlformats-officedocument.drawingml.chart+xml"/>
  <Override PartName="/ppt/notesSlides/notesSlide13.xml" ContentType="application/vnd.openxmlformats-officedocument.presentationml.notesSlide+xml"/>
  <Override PartName="/ppt/charts/chart34.xml" ContentType="application/vnd.openxmlformats-officedocument.drawingml.chart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5"/>
  </p:notesMasterIdLst>
  <p:sldIdLst>
    <p:sldId id="256" r:id="rId2"/>
    <p:sldId id="258" r:id="rId3"/>
    <p:sldId id="259" r:id="rId4"/>
    <p:sldId id="257" r:id="rId5"/>
    <p:sldId id="262" r:id="rId6"/>
    <p:sldId id="266" r:id="rId7"/>
    <p:sldId id="265" r:id="rId8"/>
    <p:sldId id="263" r:id="rId9"/>
    <p:sldId id="264" r:id="rId10"/>
    <p:sldId id="260" r:id="rId11"/>
    <p:sldId id="283" r:id="rId12"/>
    <p:sldId id="308" r:id="rId13"/>
    <p:sldId id="268" r:id="rId14"/>
    <p:sldId id="306" r:id="rId15"/>
    <p:sldId id="267" r:id="rId16"/>
    <p:sldId id="269" r:id="rId17"/>
    <p:sldId id="270" r:id="rId18"/>
    <p:sldId id="271" r:id="rId19"/>
    <p:sldId id="272" r:id="rId20"/>
    <p:sldId id="273" r:id="rId21"/>
    <p:sldId id="305" r:id="rId22"/>
    <p:sldId id="304" r:id="rId23"/>
    <p:sldId id="275" r:id="rId24"/>
    <p:sldId id="274" r:id="rId25"/>
    <p:sldId id="276" r:id="rId26"/>
    <p:sldId id="277" r:id="rId27"/>
    <p:sldId id="307" r:id="rId28"/>
    <p:sldId id="278" r:id="rId29"/>
    <p:sldId id="279" r:id="rId30"/>
    <p:sldId id="303" r:id="rId31"/>
    <p:sldId id="302" r:id="rId32"/>
    <p:sldId id="280" r:id="rId33"/>
    <p:sldId id="281" r:id="rId34"/>
    <p:sldId id="282" r:id="rId35"/>
    <p:sldId id="287" r:id="rId36"/>
    <p:sldId id="288" r:id="rId37"/>
    <p:sldId id="284" r:id="rId38"/>
    <p:sldId id="290" r:id="rId39"/>
    <p:sldId id="301" r:id="rId40"/>
    <p:sldId id="300" r:id="rId41"/>
    <p:sldId id="299" r:id="rId42"/>
    <p:sldId id="289" r:id="rId43"/>
    <p:sldId id="285" r:id="rId44"/>
    <p:sldId id="291" r:id="rId45"/>
    <p:sldId id="292" r:id="rId46"/>
    <p:sldId id="294" r:id="rId47"/>
    <p:sldId id="293" r:id="rId48"/>
    <p:sldId id="295" r:id="rId49"/>
    <p:sldId id="297" r:id="rId50"/>
    <p:sldId id="296" r:id="rId51"/>
    <p:sldId id="298" r:id="rId52"/>
    <p:sldId id="309" r:id="rId53"/>
    <p:sldId id="310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1" autoAdjust="0"/>
    <p:restoredTop sz="80325" autoAdjust="0"/>
  </p:normalViewPr>
  <p:slideViewPr>
    <p:cSldViewPr>
      <p:cViewPr varScale="1">
        <p:scale>
          <a:sx n="48" d="100"/>
          <a:sy n="48" d="100"/>
        </p:scale>
        <p:origin x="-821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1\share\Share%20-S%20Drive\New%20Mexico%20Evaluation\Needs%20Assessment%20Measurement%20Tools\SPF%20SIG%20Community%20Survey\2013%20NM%20Community%20Survey\Data%20analysis\output\alcohol_prescription%20drug_mhealth%20by%20race_agegrp_binge_sex2013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1\share\Share%20-S%20Drive\New%20Mexico%20Evaluation\Needs%20Assessment%20Measurement%20Tools\SPF%20SIG%20Community%20Survey\2013%20NM%20Community%20Survey\Data%20analysis\output\alcohol_prescription%20drug_mhealth%20by%20race_agegrp_binge_sex2013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1\share\Share%20-S%20Drive\New%20Mexico%20Evaluation\Needs%20Assessment%20Measurement%20Tools\SPF%20SIG%20Community%20Survey\2013%20NM%20Community%20Survey\Data%20analysis\output\alcohol_prescription%20drug_mhealth%20by%20race_agegrp_binge_sex2013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1\share\Share%20-S%20Drive\New%20Mexico%20Evaluation\Needs%20Assessment%20Measurement%20Tools\SPF%20SIG%20Community%20Survey\2013%20NM%20Community%20Survey\Data%20analysis\output\alcohol_prescription%20drug_mhealth%20by%20race_agegrp_binge_sex2013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1\share\Share%20-S%20Drive\New%20Mexico%20Evaluation\Needs%20Assessment%20Measurement%20Tools\SPF%20SIG%20Community%20Survey\2013%20NM%20Community%20Survey\Data%20analysis\output\alcohol_prescription%20drug_mhealth%20by%20race_agegrp_binge_sex2013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1\share\Share%20-S%20Drive\New%20Mexico%20Evaluation\Needs%20Assessment%20Measurement%20Tools\SPF%20SIG%20Community%20Survey\2013%20NM%20Community%20Survey\Data%20analysis\output\2013%20community%20survey%20graphs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1\share\Share%20-S%20Drive\New%20Mexico%20Evaluation\Needs%20Assessment%20Measurement%20Tools\SPF%20SIG%20Community%20Survey\2013%20NM%20Community%20Survey\Data%20analysis\output\2013%20community%20survey%20graph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1\share\Share%20-S%20Drive\New%20Mexico%20Evaluation\Needs%20Assessment%20Measurement%20Tools\SPF%20SIG%20Community%20Survey\2013%20NM%20Community%20Survey\Data%20analysis\output\alcohol_prescription%20drug_mhealth%20by%20race_agegrp_binge_sex2013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1\share\Share%20-S%20Drive\New%20Mexico%20Evaluation\Needs%20Assessment%20Measurement%20Tools\SPF%20SIG%20Community%20Survey\2013%20NM%20Community%20Survey\Data%20analysis\output\alcohol_prescription%20drug_mhealth%20by%20race_agegrp_binge_sex2013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1\share\Share%20-S%20Drive\New%20Mexico%20Evaluation\Needs%20Assessment%20Measurement%20Tools\SPF%20SIG%20Community%20Survey\2013%20NM%20Community%20Survey\Data%20analysis\output\alcohol_prescription%20drug_mhealth%20by%20race_agegrp_binge_sex2013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1\share\Share%20-S%20Drive\New%20Mexico%20Evaluation\Needs%20Assessment%20Measurement%20Tools\SPF%20SIG%20Community%20Survey\2013%20NM%20Community%20Survey\Data%20analysis\output\alcohol_prescription%20drug_mhealth%20by%20race_agegrp_binge_sex201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1\share\Share%20-S%20Drive\New%20Mexico%20Evaluation\Needs%20Assessment%20Measurement%20Tools\SPF%20SIG%20Community%20Survey\2013%20NM%20Community%20Survey\Data%20analysis\output\alcohol_prescription%20drug_mhealth%20by%20race_agegrp_binge_sex2013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1\share\Share%20-S%20Drive\New%20Mexico%20Evaluation\Needs%20Assessment%20Measurement%20Tools\SPF%20SIG%20Community%20Survey\2013%20NM%20Community%20Survey\Data%20analysis\output\alcohol_prescription%20drug_mhealth%20by%20race_agegrp_binge_sex2013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1\share\Share%20-S%20Drive\New%20Mexico%20Evaluation\Needs%20Assessment%20Measurement%20Tools\SPF%20SIG%20Community%20Survey\2013%20NM%20Community%20Survey\Data%20analysis\output\alcohol_prescription%20drug_mhealth%20by%20race_agegrp_binge_sex2013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1\share\Share%20-S%20Drive\New%20Mexico%20Evaluation\Needs%20Assessment%20Measurement%20Tools\SPF%20SIG%20Community%20Survey\2013%20NM%20Community%20Survey\Data%20analysis\output\2013%20community%20survey%20graphs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1\share\Share%20-S%20Drive\New%20Mexico%20Evaluation\Needs%20Assessment%20Measurement%20Tools\SPF%20SIG%20Community%20Survey\2013%20NM%20Community%20Survey\Data%20analysis\output\2013%20community%20survey%20graphs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1\share\Share%20-S%20Drive\New%20Mexico%20Evaluation\Needs%20Assessment%20Measurement%20Tools\NMSFS%20Measures\SFS%20FY%202013\Data%20analysis\output\SFS%202013%20middle%20school%20demo_ATOD_GLM%20summary%20table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1\share\Share%20-S%20Drive\New%20Mexico%20Evaluation\Needs%20Assessment%20Measurement%20Tools\NMSFS%20Measures\SFS%20FY%202013\Data%20analysis\output\SFS%202013%20middle%20school%20demo_ATOD_GLM%20summary%20table.xlsx" TargetMode="Externa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nc-fs1\share\Share%20-S%20Drive\New%20Mexico%20Evaluation\Needs%20Assessment%20Measurement%20Tools\NMSFS%20Measures\SFS%20FY%202013\Data%20analysis\output\ATOD%20pre_posttest%20changes%20graphs_2013.xlsx" TargetMode="Externa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nc-fs1\share\Share%20-S%20Drive\New%20Mexico%20Evaluation\Needs%20Assessment%20Measurement%20Tools\NMSFS%20Measures\SFS%20FY%202013\Data%20analysis\output\ATOD%20pre_posttest%20changes%20graphs_2013.xlsx" TargetMode="Externa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nc-fs1\share\Share%20-S%20Drive\New%20Mexico%20Evaluation\Needs%20Assessment%20Measurement%20Tools\NMSFS%20Measures\SFS%20FY%202013\Data%20analysis\output\ATOD%20pre_posttest%20changes%20graphs_2013.xlsx" TargetMode="External"/></Relationships>
</file>

<file path=ppt/charts/_rels/chart2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nc-fs1\share\Share%20-S%20Drive\New%20Mexico%20Evaluation\Needs%20Assessment%20Measurement%20Tools\NMSFS%20Measures\SFS%20FY%202013\Data%20analysis\output\ATOD%20pre_posttest%20changes%20graphs_201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1\share\Share%20-S%20Drive\New%20Mexico%20Evaluation\Needs%20Assessment%20Measurement%20Tools\SPF%20SIG%20Community%20Survey\2013%20NM%20Community%20Survey\Data%20analysis\output\alcohol_prescription%20drug_mhealth%20by%20race_agegrp_binge_sex2013.xlsx" TargetMode="External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\\nc-fs1\share\Share%20-S%20Drive\New%20Mexico%20Evaluation\Needs%20Assessment%20Measurement%20Tools\NMSFS%20Measures\SFS%20FY%202013\Data%20analysis\output\ATOD%20pre_posttest%20changes%20graphs_2013.xlsx" TargetMode="External"/></Relationships>
</file>

<file path=ppt/charts/_rels/chart3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\\nc-fs1\share\Share%20-S%20Drive\New%20Mexico%20Evaluation\Needs%20Assessment%20Measurement%20Tools\NMSFS%20Measures\SFS%20FY%202013\Data%20analysis\output\ATOD%20pre_posttest%20changes%20graphs_2013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1\share\Share%20-S%20Drive\New%20Mexico%20Evaluation\Needs%20Assessment%20Measurement%20Tools\NMSFS%20Measures\SFS%20FY%202013\Data%20analysis\output\SFS%202013%20middle%20school%20demo_ATOD_GLM%20summary%20table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1\share\Share%20-S%20Drive\New%20Mexico%20Evaluation\Needs%20Assessment%20Measurement%20Tools\NMSFS%20Measures\SFS%20FY%202013\Data%20analysis\output\SFS%202013%20middle%20school%20demo_ATOD_GLM%20summary%20table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1\share\Share%20-S%20Drive\New%20Mexico%20Evaluation\Needs%20Assessment%20Measurement%20Tools\NMSFS%20Measures\SFS%20FY%202013\Data%20analysis\output\SFS%202013%20middle%20school%20demo_ATOD_GLM%20summary%20tabl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1\share\Share%20-S%20Drive\New%20Mexico%20Evaluation\Needs%20Assessment%20Measurement%20Tools\SPF%20SIG%20Community%20Survey\2013%20NM%20Community%20Survey\Data%20analysis\output\alcohol_prescription%20drug_mhealth%20by%20race_agegrp_binge_sex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1\share\Share%20-S%20Drive\New%20Mexico%20Evaluation\Needs%20Assessment%20Measurement%20Tools\SPF%20SIG%20Community%20Survey\2013%20NM%20Community%20Survey\Data%20analysis\output\alcohol_prescription%20drug_mhealth%20by%20race_agegrp_binge_sex201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1\share\Share%20-S%20Drive\New%20Mexico%20Evaluation\Needs%20Assessment%20Measurement%20Tools\SPF%20SIG%20Community%20Survey\2013%20NM%20Community%20Survey\Data%20analysis\output\alcohol_prescription%20drug_mhealth%20by%20race_agegrp_binge_sex201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1\share\Share%20-S%20Drive\New%20Mexico%20Evaluation\Needs%20Assessment%20Measurement%20Tools\SPF%20SIG%20Community%20Survey\2013%20NM%20Community%20Survey\Data%20analysis\output\alcohol_prescription%20drug_mhealth%20by%20race_agegrp_binge_sex2013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1\share\Share%20-S%20Drive\New%20Mexico%20Evaluation\Needs%20Assessment%20Measurement%20Tools\SPF%20SIG%20Community%20Survey\2013%20NM%20Community%20Survey\Data%20analysis\output\2013%20community%20survey%20graph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1\share\Share%20-S%20Drive\New%20Mexico%20Evaluation\Needs%20Assessment%20Measurement%20Tools\SPF%20SIG%20Community%20Survey\2013%20NM%20Community%20Survey\Data%20analysis\output\alcohol_prescription%20drug_mhealth%20by%20race_agegrp_binge_sex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349250" indent="0" algn="ctr">
              <a:defRPr/>
            </a:pPr>
            <a:r>
              <a:rPr lang="en-US" dirty="0" smtClean="0"/>
              <a:t>Overall Prevalence of Risk Behavior and Need </a:t>
            </a:r>
          </a:p>
          <a:p>
            <a:pPr marL="349250" indent="0" algn="ctr">
              <a:defRPr/>
            </a:pPr>
            <a:r>
              <a:rPr lang="en-US" dirty="0" smtClean="0"/>
              <a:t>Among the Whole</a:t>
            </a:r>
            <a:r>
              <a:rPr lang="en-US" baseline="0" dirty="0" smtClean="0"/>
              <a:t> Sample</a:t>
            </a:r>
            <a:endParaRPr lang="en-US" dirty="0"/>
          </a:p>
        </c:rich>
      </c:tx>
      <c:layout>
        <c:manualLayout>
          <c:xMode val="edge"/>
          <c:yMode val="edge"/>
          <c:x val="0.23507708595249124"/>
          <c:y val="4.4444444444444446E-2"/>
        </c:manualLayout>
      </c:layout>
      <c:overlay val="1"/>
      <c:spPr>
        <a:solidFill>
          <a:schemeClr val="bg2">
            <a:lumMod val="90000"/>
          </a:schemeClr>
        </a:solidFill>
      </c:spPr>
    </c:title>
    <c:autoTitleDeleted val="0"/>
    <c:plotArea>
      <c:layout>
        <c:manualLayout>
          <c:layoutTarget val="inner"/>
          <c:xMode val="edge"/>
          <c:yMode val="edge"/>
          <c:x val="7.1696333208669846E-2"/>
          <c:y val="3.8550415573053366E-2"/>
          <c:w val="0.90476922092055567"/>
          <c:h val="0.4848485120866741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3"/>
            </a:solidFill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'whole sample'!$A$18:$A$27</c:f>
              <c:strCache>
                <c:ptCount val="10"/>
                <c:pt idx="0">
                  <c:v>30-day alcohol use </c:v>
                </c:pt>
                <c:pt idx="1">
                  <c:v>30-day binge drink</c:v>
                </c:pt>
                <c:pt idx="2">
                  <c:v>30-day DUI</c:v>
                </c:pt>
                <c:pt idx="3">
                  <c:v>30-day drive after 5+</c:v>
                </c:pt>
                <c:pt idx="4">
                  <c:v>Past Year Rx Pain Killer Prescribed</c:v>
                </c:pt>
                <c:pt idx="5">
                  <c:v>30-day Rx Pain Killer Use</c:v>
                </c:pt>
                <c:pt idx="6">
                  <c:v>Past 30-day feeling depressed</c:v>
                </c:pt>
                <c:pt idx="7">
                  <c:v>Past year mental/drug/alcohol problem</c:v>
                </c:pt>
                <c:pt idx="8">
                  <c:v>Past year suicidal thoughts</c:v>
                </c:pt>
                <c:pt idx="9">
                  <c:v>Past year received professional help</c:v>
                </c:pt>
              </c:strCache>
            </c:strRef>
          </c:cat>
          <c:val>
            <c:numRef>
              <c:f>'whole sample'!$B$18:$B$27</c:f>
              <c:numCache>
                <c:formatCode>0.0</c:formatCode>
                <c:ptCount val="10"/>
                <c:pt idx="0">
                  <c:v>37.44</c:v>
                </c:pt>
                <c:pt idx="1">
                  <c:v>18.91</c:v>
                </c:pt>
                <c:pt idx="2">
                  <c:v>6.32</c:v>
                </c:pt>
                <c:pt idx="3">
                  <c:v>5.9</c:v>
                </c:pt>
                <c:pt idx="4">
                  <c:v>21.6</c:v>
                </c:pt>
                <c:pt idx="5">
                  <c:v>12.3</c:v>
                </c:pt>
                <c:pt idx="6">
                  <c:v>6.5100000000000007</c:v>
                </c:pt>
                <c:pt idx="7">
                  <c:v>18.100000000000001</c:v>
                </c:pt>
                <c:pt idx="8">
                  <c:v>5</c:v>
                </c:pt>
                <c:pt idx="9">
                  <c:v>15.4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714944"/>
        <c:axId val="97716864"/>
      </c:barChart>
      <c:catAx>
        <c:axId val="977149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Risk Behavior</a:t>
                </a:r>
              </a:p>
            </c:rich>
          </c:tx>
          <c:layout>
            <c:manualLayout>
              <c:xMode val="edge"/>
              <c:yMode val="edge"/>
              <c:x val="0.33451398703367208"/>
              <c:y val="0.92747051196913644"/>
            </c:manualLayout>
          </c:layout>
          <c:overlay val="0"/>
        </c:title>
        <c:majorTickMark val="out"/>
        <c:minorTickMark val="none"/>
        <c:tickLblPos val="nextTo"/>
        <c:crossAx val="97716864"/>
        <c:crosses val="autoZero"/>
        <c:auto val="1"/>
        <c:lblAlgn val="ctr"/>
        <c:lblOffset val="100"/>
        <c:noMultiLvlLbl val="0"/>
      </c:catAx>
      <c:valAx>
        <c:axId val="9771686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Percent 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977149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'alc Rx MH by race'!$A$17</c:f>
              <c:strCache>
                <c:ptCount val="1"/>
                <c:pt idx="0">
                  <c:v>Past 30 Days Rx Pain Killer Use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'alc Rx MH by race'!$B$16:$E$16</c:f>
              <c:strCache>
                <c:ptCount val="4"/>
                <c:pt idx="0">
                  <c:v>White (n=837)</c:v>
                </c:pt>
                <c:pt idx="1">
                  <c:v>Hispanic (n=1004)</c:v>
                </c:pt>
                <c:pt idx="2">
                  <c:v>Native American (n=392)</c:v>
                </c:pt>
                <c:pt idx="3">
                  <c:v>Other (n=78)</c:v>
                </c:pt>
              </c:strCache>
            </c:strRef>
          </c:cat>
          <c:val>
            <c:numRef>
              <c:f>'alc Rx MH by race'!$B$17:$E$17</c:f>
              <c:numCache>
                <c:formatCode>0.0%</c:formatCode>
                <c:ptCount val="4"/>
                <c:pt idx="0">
                  <c:v>0.1278</c:v>
                </c:pt>
                <c:pt idx="1">
                  <c:v>0.10059999999999999</c:v>
                </c:pt>
                <c:pt idx="2">
                  <c:v>0.1429</c:v>
                </c:pt>
                <c:pt idx="3">
                  <c:v>0.24360000000000001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030784"/>
        <c:axId val="109036672"/>
      </c:barChart>
      <c:catAx>
        <c:axId val="109030784"/>
        <c:scaling>
          <c:orientation val="minMax"/>
        </c:scaling>
        <c:delete val="0"/>
        <c:axPos val="b"/>
        <c:majorTickMark val="out"/>
        <c:minorTickMark val="none"/>
        <c:tickLblPos val="nextTo"/>
        <c:crossAx val="109036672"/>
        <c:crosses val="autoZero"/>
        <c:auto val="1"/>
        <c:lblAlgn val="ctr"/>
        <c:lblOffset val="100"/>
        <c:noMultiLvlLbl val="0"/>
      </c:catAx>
      <c:valAx>
        <c:axId val="109036672"/>
        <c:scaling>
          <c:orientation val="minMax"/>
          <c:max val="0.30000000000000004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090307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'Rx MH by agegrp'!$A$2</c:f>
              <c:strCache>
                <c:ptCount val="1"/>
                <c:pt idx="0">
                  <c:v>Past 30 Days Rx Pain Killer Use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'Rx MH by agegrp'!$B$1:$H$1</c:f>
              <c:strCache>
                <c:ptCount val="7"/>
                <c:pt idx="0">
                  <c:v>Ages 18-20 </c:v>
                </c:pt>
                <c:pt idx="1">
                  <c:v>Ages 21-25</c:v>
                </c:pt>
                <c:pt idx="2">
                  <c:v>Ages 26-30</c:v>
                </c:pt>
                <c:pt idx="3">
                  <c:v>Ages 31-40</c:v>
                </c:pt>
                <c:pt idx="4">
                  <c:v>Ages 41-50 </c:v>
                </c:pt>
                <c:pt idx="5">
                  <c:v>Ages 51-60</c:v>
                </c:pt>
                <c:pt idx="6">
                  <c:v>Ages 61 +</c:v>
                </c:pt>
              </c:strCache>
            </c:strRef>
          </c:cat>
          <c:val>
            <c:numRef>
              <c:f>'Rx MH by agegrp'!$B$2:$H$2</c:f>
              <c:numCache>
                <c:formatCode>0.0%</c:formatCode>
                <c:ptCount val="7"/>
                <c:pt idx="0">
                  <c:v>0.18090000000000001</c:v>
                </c:pt>
                <c:pt idx="1">
                  <c:v>0.11509999999999999</c:v>
                </c:pt>
                <c:pt idx="2">
                  <c:v>9.0899999999999995E-2</c:v>
                </c:pt>
                <c:pt idx="3">
                  <c:v>0.14130000000000001</c:v>
                </c:pt>
                <c:pt idx="4">
                  <c:v>9.9099999999999994E-2</c:v>
                </c:pt>
                <c:pt idx="5">
                  <c:v>0.13059999999999999</c:v>
                </c:pt>
                <c:pt idx="6">
                  <c:v>0.12039999999999999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9148032"/>
        <c:axId val="109149568"/>
      </c:barChart>
      <c:catAx>
        <c:axId val="109148032"/>
        <c:scaling>
          <c:orientation val="minMax"/>
        </c:scaling>
        <c:delete val="0"/>
        <c:axPos val="b"/>
        <c:majorTickMark val="out"/>
        <c:minorTickMark val="none"/>
        <c:tickLblPos val="nextTo"/>
        <c:crossAx val="109149568"/>
        <c:crosses val="autoZero"/>
        <c:auto val="1"/>
        <c:lblAlgn val="ctr"/>
        <c:lblOffset val="100"/>
        <c:noMultiLvlLbl val="0"/>
      </c:catAx>
      <c:valAx>
        <c:axId val="10914956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091480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'by veteran'!$A$3</c:f>
              <c:strCache>
                <c:ptCount val="1"/>
                <c:pt idx="0">
                  <c:v>Past 30 Days Rx Pain Killer Use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veteran'!$B$2:$C$2</c:f>
              <c:strCache>
                <c:ptCount val="2"/>
                <c:pt idx="0">
                  <c:v>Veteran/Active Duty</c:v>
                </c:pt>
                <c:pt idx="1">
                  <c:v>Civilian</c:v>
                </c:pt>
              </c:strCache>
            </c:strRef>
          </c:cat>
          <c:val>
            <c:numRef>
              <c:f>'by veteran'!$B$3:$C$3</c:f>
              <c:numCache>
                <c:formatCode>0.0%</c:formatCode>
                <c:ptCount val="2"/>
                <c:pt idx="0">
                  <c:v>0.1356</c:v>
                </c:pt>
                <c:pt idx="1">
                  <c:v>0.1472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178880"/>
        <c:axId val="109180416"/>
      </c:barChart>
      <c:catAx>
        <c:axId val="109178880"/>
        <c:scaling>
          <c:orientation val="minMax"/>
        </c:scaling>
        <c:delete val="0"/>
        <c:axPos val="b"/>
        <c:majorTickMark val="out"/>
        <c:minorTickMark val="none"/>
        <c:tickLblPos val="nextTo"/>
        <c:crossAx val="109180416"/>
        <c:crosses val="autoZero"/>
        <c:auto val="1"/>
        <c:lblAlgn val="ctr"/>
        <c:lblOffset val="100"/>
        <c:noMultiLvlLbl val="0"/>
      </c:catAx>
      <c:valAx>
        <c:axId val="109180416"/>
        <c:scaling>
          <c:orientation val="minMax"/>
          <c:max val="0.15000000000000002"/>
          <c:min val="0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09178880"/>
        <c:crosses val="autoZero"/>
        <c:crossBetween val="between"/>
        <c:majorUnit val="5.000000000000001E-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'Rx MH by binge'!$A$16</c:f>
              <c:strCache>
                <c:ptCount val="1"/>
                <c:pt idx="0">
                  <c:v>Last 30 days prescription drug use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strRef>
              <c:f>'Rx MH by binge'!$B$14:$C$15</c:f>
              <c:strCache>
                <c:ptCount val="2"/>
                <c:pt idx="0">
                  <c:v>Non-Binge Drinker (n= 1566) </c:v>
                </c:pt>
                <c:pt idx="1">
                  <c:v>Current Binge Drinker (n=381)</c:v>
                </c:pt>
              </c:strCache>
            </c:strRef>
          </c:cat>
          <c:val>
            <c:numRef>
              <c:f>'Rx MH by binge'!$B$16:$C$16</c:f>
              <c:numCache>
                <c:formatCode>0.0%</c:formatCode>
                <c:ptCount val="2"/>
                <c:pt idx="0">
                  <c:v>9.8299999999999998E-2</c:v>
                </c:pt>
                <c:pt idx="1">
                  <c:v>0.18640000000000001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9211008"/>
        <c:axId val="109233280"/>
      </c:barChart>
      <c:catAx>
        <c:axId val="109211008"/>
        <c:scaling>
          <c:orientation val="minMax"/>
        </c:scaling>
        <c:delete val="0"/>
        <c:axPos val="b"/>
        <c:majorTickMark val="out"/>
        <c:minorTickMark val="none"/>
        <c:tickLblPos val="nextTo"/>
        <c:crossAx val="109233280"/>
        <c:crosses val="autoZero"/>
        <c:auto val="1"/>
        <c:lblAlgn val="ctr"/>
        <c:lblOffset val="100"/>
        <c:noMultiLvlLbl val="0"/>
      </c:catAx>
      <c:valAx>
        <c:axId val="10923328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092110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r_q28!$C$2</c:f>
              <c:strCache>
                <c:ptCount val="1"/>
                <c:pt idx="0">
                  <c:v>Reasons of Prescription Drug Use (n=283)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r_q28!$B$3:$B$13</c:f>
              <c:strCache>
                <c:ptCount val="11"/>
                <c:pt idx="0">
                  <c:v>To treat pain that my doctor or dentist identified </c:v>
                </c:pt>
                <c:pt idx="1">
                  <c:v>For pain not identified by my physician</c:v>
                </c:pt>
                <c:pt idx="2">
                  <c:v>To have fun with a friend or friend(s) socially</c:v>
                </c:pt>
                <c:pt idx="3">
                  <c:v>To help me sleep</c:v>
                </c:pt>
                <c:pt idx="4">
                  <c:v>To get high, messed up or stoned </c:v>
                </c:pt>
                <c:pt idx="5">
                  <c:v>To cope with anxiety or stress</c:v>
                </c:pt>
                <c:pt idx="6">
                  <c:v>To substitute for other drugs or medications </c:v>
                </c:pt>
                <c:pt idx="7">
                  <c:v>To affect the impact other drugs</c:v>
                </c:pt>
                <c:pt idx="8">
                  <c:v>To cope with social pressure</c:v>
                </c:pt>
                <c:pt idx="9">
                  <c:v>To avoid the bad feelings of withdrawal </c:v>
                </c:pt>
                <c:pt idx="10">
                  <c:v>Another reason</c:v>
                </c:pt>
              </c:strCache>
            </c:strRef>
          </c:cat>
          <c:val>
            <c:numRef>
              <c:f>r_q28!$C$3:$C$13</c:f>
              <c:numCache>
                <c:formatCode>0.0%</c:formatCode>
                <c:ptCount val="11"/>
                <c:pt idx="0">
                  <c:v>0.60070000000000001</c:v>
                </c:pt>
                <c:pt idx="1">
                  <c:v>0.25090000000000001</c:v>
                </c:pt>
                <c:pt idx="2">
                  <c:v>3.8899999999999997E-2</c:v>
                </c:pt>
                <c:pt idx="3">
                  <c:v>0.106</c:v>
                </c:pt>
                <c:pt idx="4">
                  <c:v>8.1299999999999997E-2</c:v>
                </c:pt>
                <c:pt idx="5">
                  <c:v>8.8300000000000003E-2</c:v>
                </c:pt>
                <c:pt idx="6">
                  <c:v>3.8899999999999997E-2</c:v>
                </c:pt>
                <c:pt idx="7">
                  <c:v>1.41E-2</c:v>
                </c:pt>
                <c:pt idx="8">
                  <c:v>3.5299999999999998E-2</c:v>
                </c:pt>
                <c:pt idx="9">
                  <c:v>3.5299999999999998E-2</c:v>
                </c:pt>
                <c:pt idx="10">
                  <c:v>3.8899999999999997E-2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110784"/>
        <c:axId val="27625728"/>
      </c:barChart>
      <c:catAx>
        <c:axId val="2711078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7625728"/>
        <c:crosses val="autoZero"/>
        <c:auto val="1"/>
        <c:lblAlgn val="ctr"/>
        <c:lblOffset val="100"/>
        <c:noMultiLvlLbl val="0"/>
      </c:catAx>
      <c:valAx>
        <c:axId val="27625728"/>
        <c:scaling>
          <c:orientation val="minMax"/>
        </c:scaling>
        <c:delete val="0"/>
        <c:axPos val="b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71107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r_q29!$C$2</c:f>
              <c:strCache>
                <c:ptCount val="1"/>
                <c:pt idx="0">
                  <c:v>Sources of Prescription Drugs (n=283)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r_q29!$B$3:$B$12</c:f>
              <c:strCache>
                <c:ptCount val="10"/>
                <c:pt idx="0">
                  <c:v>One doctor prescribed for one pain problem</c:v>
                </c:pt>
                <c:pt idx="1">
                  <c:v>Different doctors prescribed for one pain problem</c:v>
                </c:pt>
                <c:pt idx="2">
                  <c:v>Different doctors prescribed for different pain problems</c:v>
                </c:pt>
                <c:pt idx="3">
                  <c:v>Family member shared </c:v>
                </c:pt>
                <c:pt idx="4">
                  <c:v>Friend shared </c:v>
                </c:pt>
                <c:pt idx="5">
                  <c:v>Bought from a dealer/stranger</c:v>
                </c:pt>
                <c:pt idx="6">
                  <c:v>Taken from a friend/relative</c:v>
                </c:pt>
                <c:pt idx="7">
                  <c:v>Bought on the internet</c:v>
                </c:pt>
                <c:pt idx="8">
                  <c:v>Bought in Mexico</c:v>
                </c:pt>
                <c:pt idx="9">
                  <c:v>Other places</c:v>
                </c:pt>
              </c:strCache>
            </c:strRef>
          </c:cat>
          <c:val>
            <c:numRef>
              <c:f>r_q29!$C$3:$C$12</c:f>
              <c:numCache>
                <c:formatCode>0.0%</c:formatCode>
                <c:ptCount val="10"/>
                <c:pt idx="0">
                  <c:v>0.62539999999999996</c:v>
                </c:pt>
                <c:pt idx="1">
                  <c:v>4.24E-2</c:v>
                </c:pt>
                <c:pt idx="2">
                  <c:v>3.5299999999999998E-2</c:v>
                </c:pt>
                <c:pt idx="3">
                  <c:v>0.1449</c:v>
                </c:pt>
                <c:pt idx="4">
                  <c:v>0.159</c:v>
                </c:pt>
                <c:pt idx="5">
                  <c:v>3.1800000000000002E-2</c:v>
                </c:pt>
                <c:pt idx="6">
                  <c:v>1.41E-2</c:v>
                </c:pt>
                <c:pt idx="7">
                  <c:v>3.5000000000000001E-3</c:v>
                </c:pt>
                <c:pt idx="8">
                  <c:v>3.8899999999999997E-2</c:v>
                </c:pt>
                <c:pt idx="9">
                  <c:v>2.12E-2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67232"/>
        <c:axId val="27006464"/>
      </c:barChart>
      <c:catAx>
        <c:axId val="556723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7006464"/>
        <c:crosses val="autoZero"/>
        <c:auto val="1"/>
        <c:lblAlgn val="ctr"/>
        <c:lblOffset val="100"/>
        <c:noMultiLvlLbl val="0"/>
      </c:catAx>
      <c:valAx>
        <c:axId val="27006464"/>
        <c:scaling>
          <c:orientation val="minMax"/>
        </c:scaling>
        <c:delete val="0"/>
        <c:axPos val="b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567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'alc Rx MH by sex'!$A$8</c:f>
              <c:strCache>
                <c:ptCount val="1"/>
                <c:pt idx="0">
                  <c:v>Whole Sample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0"/>
                  <c:y val="1.773049645390071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'alc Rx MH by sex'!$B$7:$E$7</c:f>
              <c:strCache>
                <c:ptCount val="4"/>
                <c:pt idx="0">
                  <c:v>Past 30-day feeling depressed </c:v>
                </c:pt>
                <c:pt idx="1">
                  <c:v>Past year mental/drug/alcohol problem</c:v>
                </c:pt>
                <c:pt idx="2">
                  <c:v>Past year suicidal thoughts</c:v>
                </c:pt>
                <c:pt idx="3">
                  <c:v>Past year received professional help for mental/drug/alchol problems</c:v>
                </c:pt>
              </c:strCache>
            </c:strRef>
          </c:cat>
          <c:val>
            <c:numRef>
              <c:f>'alc Rx MH by sex'!$B$8:$E$8</c:f>
              <c:numCache>
                <c:formatCode>0.0%</c:formatCode>
                <c:ptCount val="4"/>
                <c:pt idx="0">
                  <c:v>6.5100000000000005E-2</c:v>
                </c:pt>
                <c:pt idx="1">
                  <c:v>0.18099999999999999</c:v>
                </c:pt>
                <c:pt idx="2">
                  <c:v>0.05</c:v>
                </c:pt>
                <c:pt idx="3">
                  <c:v>0.154</c:v>
                </c:pt>
              </c:numCache>
            </c:numRef>
          </c:val>
        </c:ser>
        <c:ser>
          <c:idx val="1"/>
          <c:order val="1"/>
          <c:tx>
            <c:strRef>
              <c:f>'alc Rx MH by sex'!$A$9</c:f>
              <c:strCache>
                <c:ptCount val="1"/>
                <c:pt idx="0">
                  <c:v>Male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735632183908046E-3"/>
                  <c:y val="6.12083064085074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3103448275863127E-3"/>
                  <c:y val="6.88070906030363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'alc Rx MH by sex'!$B$7:$E$7</c:f>
              <c:strCache>
                <c:ptCount val="4"/>
                <c:pt idx="0">
                  <c:v>Past 30-day feeling depressed </c:v>
                </c:pt>
                <c:pt idx="1">
                  <c:v>Past year mental/drug/alcohol problem</c:v>
                </c:pt>
                <c:pt idx="2">
                  <c:v>Past year suicidal thoughts</c:v>
                </c:pt>
                <c:pt idx="3">
                  <c:v>Past year received professional help for mental/drug/alchol problems</c:v>
                </c:pt>
              </c:strCache>
            </c:strRef>
          </c:cat>
          <c:val>
            <c:numRef>
              <c:f>'alc Rx MH by sex'!$B$9:$E$9</c:f>
              <c:numCache>
                <c:formatCode>0.0%</c:formatCode>
                <c:ptCount val="4"/>
                <c:pt idx="0">
                  <c:v>5.8099999999999999E-2</c:v>
                </c:pt>
                <c:pt idx="1">
                  <c:v>0.18490000000000001</c:v>
                </c:pt>
                <c:pt idx="2">
                  <c:v>7.3599999999999999E-2</c:v>
                </c:pt>
                <c:pt idx="3">
                  <c:v>0.14069999999999999</c:v>
                </c:pt>
              </c:numCache>
            </c:numRef>
          </c:val>
        </c:ser>
        <c:ser>
          <c:idx val="2"/>
          <c:order val="2"/>
          <c:tx>
            <c:strRef>
              <c:f>'alc Rx MH by sex'!$A$10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'alc Rx MH by sex'!$B$7:$E$7</c:f>
              <c:strCache>
                <c:ptCount val="4"/>
                <c:pt idx="0">
                  <c:v>Past 30-day feeling depressed </c:v>
                </c:pt>
                <c:pt idx="1">
                  <c:v>Past year mental/drug/alcohol problem</c:v>
                </c:pt>
                <c:pt idx="2">
                  <c:v>Past year suicidal thoughts</c:v>
                </c:pt>
                <c:pt idx="3">
                  <c:v>Past year received professional help for mental/drug/alchol problems</c:v>
                </c:pt>
              </c:strCache>
            </c:strRef>
          </c:cat>
          <c:val>
            <c:numRef>
              <c:f>'alc Rx MH by sex'!$B$10:$E$10</c:f>
              <c:numCache>
                <c:formatCode>0.0%</c:formatCode>
                <c:ptCount val="4"/>
                <c:pt idx="0">
                  <c:v>7.0900000000000005E-2</c:v>
                </c:pt>
                <c:pt idx="1">
                  <c:v>0.18110000000000001</c:v>
                </c:pt>
                <c:pt idx="2">
                  <c:v>3.8100000000000002E-2</c:v>
                </c:pt>
                <c:pt idx="3">
                  <c:v>0.16400000000000001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281280"/>
        <c:axId val="109282816"/>
      </c:barChart>
      <c:catAx>
        <c:axId val="109281280"/>
        <c:scaling>
          <c:orientation val="minMax"/>
        </c:scaling>
        <c:delete val="0"/>
        <c:axPos val="b"/>
        <c:majorTickMark val="out"/>
        <c:minorTickMark val="none"/>
        <c:tickLblPos val="nextTo"/>
        <c:crossAx val="109282816"/>
        <c:crosses val="autoZero"/>
        <c:auto val="1"/>
        <c:lblAlgn val="ctr"/>
        <c:lblOffset val="100"/>
        <c:noMultiLvlLbl val="0"/>
      </c:catAx>
      <c:valAx>
        <c:axId val="10928281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0928128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'alc Rx MH by race'!$A$36</c:f>
              <c:strCache>
                <c:ptCount val="1"/>
                <c:pt idx="0">
                  <c:v>White 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'alc Rx MH by race'!$B$35:$E$35</c:f>
              <c:strCache>
                <c:ptCount val="4"/>
                <c:pt idx="0">
                  <c:v>Past 30-day feeling depressed</c:v>
                </c:pt>
                <c:pt idx="1">
                  <c:v>Past year mental/drug/alcohol problem</c:v>
                </c:pt>
                <c:pt idx="2">
                  <c:v>Past year suicidal thoughts</c:v>
                </c:pt>
                <c:pt idx="3">
                  <c:v>Past year received professional help for mental/drug/alchol problems</c:v>
                </c:pt>
              </c:strCache>
            </c:strRef>
          </c:cat>
          <c:val>
            <c:numRef>
              <c:f>'alc Rx MH by race'!$B$36:$E$36</c:f>
              <c:numCache>
                <c:formatCode>0.0%</c:formatCode>
                <c:ptCount val="4"/>
                <c:pt idx="0">
                  <c:v>6.1199999999999997E-2</c:v>
                </c:pt>
                <c:pt idx="1">
                  <c:v>0.2102</c:v>
                </c:pt>
                <c:pt idx="2">
                  <c:v>7.4099999999999999E-2</c:v>
                </c:pt>
                <c:pt idx="3">
                  <c:v>0.2079</c:v>
                </c:pt>
              </c:numCache>
            </c:numRef>
          </c:val>
        </c:ser>
        <c:ser>
          <c:idx val="1"/>
          <c:order val="1"/>
          <c:tx>
            <c:strRef>
              <c:f>'alc Rx MH by race'!$A$37</c:f>
              <c:strCache>
                <c:ptCount val="1"/>
                <c:pt idx="0">
                  <c:v>Hispanic 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'alc Rx MH by race'!$B$35:$E$35</c:f>
              <c:strCache>
                <c:ptCount val="4"/>
                <c:pt idx="0">
                  <c:v>Past 30-day feeling depressed</c:v>
                </c:pt>
                <c:pt idx="1">
                  <c:v>Past year mental/drug/alcohol problem</c:v>
                </c:pt>
                <c:pt idx="2">
                  <c:v>Past year suicidal thoughts</c:v>
                </c:pt>
                <c:pt idx="3">
                  <c:v>Past year received professional help for mental/drug/alchol problems</c:v>
                </c:pt>
              </c:strCache>
            </c:strRef>
          </c:cat>
          <c:val>
            <c:numRef>
              <c:f>'alc Rx MH by race'!$B$37:$E$37</c:f>
              <c:numCache>
                <c:formatCode>0.0%</c:formatCode>
                <c:ptCount val="4"/>
                <c:pt idx="0">
                  <c:v>6.9599999999999995E-2</c:v>
                </c:pt>
                <c:pt idx="1">
                  <c:v>0.16439999999999999</c:v>
                </c:pt>
                <c:pt idx="2">
                  <c:v>4.1000000000000002E-2</c:v>
                </c:pt>
                <c:pt idx="3">
                  <c:v>0.13139999999999999</c:v>
                </c:pt>
              </c:numCache>
            </c:numRef>
          </c:val>
        </c:ser>
        <c:ser>
          <c:idx val="2"/>
          <c:order val="2"/>
          <c:tx>
            <c:strRef>
              <c:f>'alc Rx MH by race'!$A$38</c:f>
              <c:strCache>
                <c:ptCount val="1"/>
                <c:pt idx="0">
                  <c:v>Native American 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'alc Rx MH by race'!$B$35:$E$35</c:f>
              <c:strCache>
                <c:ptCount val="4"/>
                <c:pt idx="0">
                  <c:v>Past 30-day feeling depressed</c:v>
                </c:pt>
                <c:pt idx="1">
                  <c:v>Past year mental/drug/alcohol problem</c:v>
                </c:pt>
                <c:pt idx="2">
                  <c:v>Past year suicidal thoughts</c:v>
                </c:pt>
                <c:pt idx="3">
                  <c:v>Past year received professional help for mental/drug/alchol problems</c:v>
                </c:pt>
              </c:strCache>
            </c:strRef>
          </c:cat>
          <c:val>
            <c:numRef>
              <c:f>'alc Rx MH by race'!$B$38:$E$38</c:f>
              <c:numCache>
                <c:formatCode>0.0%</c:formatCode>
                <c:ptCount val="4"/>
                <c:pt idx="0">
                  <c:v>4.1300000000000003E-2</c:v>
                </c:pt>
                <c:pt idx="1">
                  <c:v>0.1925</c:v>
                </c:pt>
                <c:pt idx="2">
                  <c:v>3.78E-2</c:v>
                </c:pt>
                <c:pt idx="3">
                  <c:v>0.13969999999999999</c:v>
                </c:pt>
              </c:numCache>
            </c:numRef>
          </c:val>
        </c:ser>
        <c:ser>
          <c:idx val="3"/>
          <c:order val="3"/>
          <c:tx>
            <c:strRef>
              <c:f>'alc Rx MH by race'!$A$39</c:f>
              <c:strCache>
                <c:ptCount val="1"/>
                <c:pt idx="0">
                  <c:v>Other 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'alc Rx MH by race'!$B$35:$E$35</c:f>
              <c:strCache>
                <c:ptCount val="4"/>
                <c:pt idx="0">
                  <c:v>Past 30-day feeling depressed</c:v>
                </c:pt>
                <c:pt idx="1">
                  <c:v>Past year mental/drug/alcohol problem</c:v>
                </c:pt>
                <c:pt idx="2">
                  <c:v>Past year suicidal thoughts</c:v>
                </c:pt>
                <c:pt idx="3">
                  <c:v>Past year received professional help for mental/drug/alchol problems</c:v>
                </c:pt>
              </c:strCache>
            </c:strRef>
          </c:cat>
          <c:val>
            <c:numRef>
              <c:f>'alc Rx MH by race'!$B$39:$E$39</c:f>
              <c:numCache>
                <c:formatCode>0.0%</c:formatCode>
                <c:ptCount val="4"/>
                <c:pt idx="0">
                  <c:v>0.15790000000000001</c:v>
                </c:pt>
                <c:pt idx="1">
                  <c:v>0.15909999999999999</c:v>
                </c:pt>
                <c:pt idx="2">
                  <c:v>7.3200000000000001E-2</c:v>
                </c:pt>
                <c:pt idx="3">
                  <c:v>0.1628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410176"/>
        <c:axId val="109411712"/>
      </c:barChart>
      <c:catAx>
        <c:axId val="109410176"/>
        <c:scaling>
          <c:orientation val="minMax"/>
        </c:scaling>
        <c:delete val="0"/>
        <c:axPos val="b"/>
        <c:majorTickMark val="out"/>
        <c:minorTickMark val="none"/>
        <c:tickLblPos val="nextTo"/>
        <c:crossAx val="109411712"/>
        <c:crosses val="autoZero"/>
        <c:auto val="1"/>
        <c:lblAlgn val="ctr"/>
        <c:lblOffset val="100"/>
        <c:noMultiLvlLbl val="0"/>
      </c:catAx>
      <c:valAx>
        <c:axId val="10941171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0941017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'alc Rx MH by agegrp'!$A$19</c:f>
              <c:strCache>
                <c:ptCount val="1"/>
                <c:pt idx="0">
                  <c:v>Ages 18-20 </c:v>
                </c:pt>
              </c:strCache>
            </c:strRef>
          </c:tx>
          <c:invertIfNegative val="0"/>
          <c:cat>
            <c:strRef>
              <c:f>'alc Rx MH by agegrp'!$B$18:$C$18</c:f>
              <c:strCache>
                <c:ptCount val="2"/>
                <c:pt idx="0">
                  <c:v>Past 30-day feeling depressed </c:v>
                </c:pt>
                <c:pt idx="1">
                  <c:v>Past year mental/drug/alcohol problem</c:v>
                </c:pt>
              </c:strCache>
            </c:strRef>
          </c:cat>
          <c:val>
            <c:numRef>
              <c:f>'alc Rx MH by agegrp'!$B$19:$C$19</c:f>
              <c:numCache>
                <c:formatCode>0.0%</c:formatCode>
                <c:ptCount val="2"/>
                <c:pt idx="0">
                  <c:v>9.7100000000000006E-2</c:v>
                </c:pt>
                <c:pt idx="1">
                  <c:v>0.20369999999999999</c:v>
                </c:pt>
              </c:numCache>
            </c:numRef>
          </c:val>
        </c:ser>
        <c:ser>
          <c:idx val="1"/>
          <c:order val="1"/>
          <c:tx>
            <c:strRef>
              <c:f>'alc Rx MH by agegrp'!$A$20</c:f>
              <c:strCache>
                <c:ptCount val="1"/>
                <c:pt idx="0">
                  <c:v>Ages 21-25</c:v>
                </c:pt>
              </c:strCache>
            </c:strRef>
          </c:tx>
          <c:invertIfNegative val="0"/>
          <c:cat>
            <c:strRef>
              <c:f>'alc Rx MH by agegrp'!$B$18:$C$18</c:f>
              <c:strCache>
                <c:ptCount val="2"/>
                <c:pt idx="0">
                  <c:v>Past 30-day feeling depressed </c:v>
                </c:pt>
                <c:pt idx="1">
                  <c:v>Past year mental/drug/alcohol problem</c:v>
                </c:pt>
              </c:strCache>
            </c:strRef>
          </c:cat>
          <c:val>
            <c:numRef>
              <c:f>'alc Rx MH by agegrp'!$B$20:$C$20</c:f>
              <c:numCache>
                <c:formatCode>0.0%</c:formatCode>
                <c:ptCount val="2"/>
                <c:pt idx="0">
                  <c:v>5.4600000000000003E-2</c:v>
                </c:pt>
                <c:pt idx="1">
                  <c:v>0.1799</c:v>
                </c:pt>
              </c:numCache>
            </c:numRef>
          </c:val>
        </c:ser>
        <c:ser>
          <c:idx val="2"/>
          <c:order val="2"/>
          <c:tx>
            <c:strRef>
              <c:f>'alc Rx MH by agegrp'!$A$21</c:f>
              <c:strCache>
                <c:ptCount val="1"/>
                <c:pt idx="0">
                  <c:v>Ages 26-30</c:v>
                </c:pt>
              </c:strCache>
            </c:strRef>
          </c:tx>
          <c:invertIfNegative val="0"/>
          <c:cat>
            <c:strRef>
              <c:f>'alc Rx MH by agegrp'!$B$18:$C$18</c:f>
              <c:strCache>
                <c:ptCount val="2"/>
                <c:pt idx="0">
                  <c:v>Past 30-day feeling depressed </c:v>
                </c:pt>
                <c:pt idx="1">
                  <c:v>Past year mental/drug/alcohol problem</c:v>
                </c:pt>
              </c:strCache>
            </c:strRef>
          </c:cat>
          <c:val>
            <c:numRef>
              <c:f>'alc Rx MH by agegrp'!$B$21:$C$21</c:f>
              <c:numCache>
                <c:formatCode>0.0%</c:formatCode>
                <c:ptCount val="2"/>
                <c:pt idx="0">
                  <c:v>6.0100000000000001E-2</c:v>
                </c:pt>
                <c:pt idx="1">
                  <c:v>0.1827</c:v>
                </c:pt>
              </c:numCache>
            </c:numRef>
          </c:val>
        </c:ser>
        <c:ser>
          <c:idx val="3"/>
          <c:order val="3"/>
          <c:tx>
            <c:strRef>
              <c:f>'alc Rx MH by agegrp'!$A$22</c:f>
              <c:strCache>
                <c:ptCount val="1"/>
                <c:pt idx="0">
                  <c:v>Ages 31-40</c:v>
                </c:pt>
              </c:strCache>
            </c:strRef>
          </c:tx>
          <c:invertIfNegative val="0"/>
          <c:cat>
            <c:strRef>
              <c:f>'alc Rx MH by agegrp'!$B$18:$C$18</c:f>
              <c:strCache>
                <c:ptCount val="2"/>
                <c:pt idx="0">
                  <c:v>Past 30-day feeling depressed </c:v>
                </c:pt>
                <c:pt idx="1">
                  <c:v>Past year mental/drug/alcohol problem</c:v>
                </c:pt>
              </c:strCache>
            </c:strRef>
          </c:cat>
          <c:val>
            <c:numRef>
              <c:f>'alc Rx MH by agegrp'!$B$22:$C$22</c:f>
              <c:numCache>
                <c:formatCode>0.0%</c:formatCode>
                <c:ptCount val="2"/>
                <c:pt idx="0">
                  <c:v>8.6800000000000002E-2</c:v>
                </c:pt>
                <c:pt idx="1">
                  <c:v>0.23780000000000001</c:v>
                </c:pt>
              </c:numCache>
            </c:numRef>
          </c:val>
        </c:ser>
        <c:ser>
          <c:idx val="4"/>
          <c:order val="4"/>
          <c:tx>
            <c:strRef>
              <c:f>'alc Rx MH by agegrp'!$A$23</c:f>
              <c:strCache>
                <c:ptCount val="1"/>
                <c:pt idx="0">
                  <c:v>Ages 41-50 </c:v>
                </c:pt>
              </c:strCache>
            </c:strRef>
          </c:tx>
          <c:invertIfNegative val="0"/>
          <c:cat>
            <c:strRef>
              <c:f>'alc Rx MH by agegrp'!$B$18:$C$18</c:f>
              <c:strCache>
                <c:ptCount val="2"/>
                <c:pt idx="0">
                  <c:v>Past 30-day feeling depressed </c:v>
                </c:pt>
                <c:pt idx="1">
                  <c:v>Past year mental/drug/alcohol problem</c:v>
                </c:pt>
              </c:strCache>
            </c:strRef>
          </c:cat>
          <c:val>
            <c:numRef>
              <c:f>'alc Rx MH by agegrp'!$B$23:$C$23</c:f>
              <c:numCache>
                <c:formatCode>0.0%</c:formatCode>
                <c:ptCount val="2"/>
                <c:pt idx="0">
                  <c:v>5.8799999999999998E-2</c:v>
                </c:pt>
                <c:pt idx="1">
                  <c:v>0.19289999999999999</c:v>
                </c:pt>
              </c:numCache>
            </c:numRef>
          </c:val>
        </c:ser>
        <c:ser>
          <c:idx val="5"/>
          <c:order val="5"/>
          <c:tx>
            <c:strRef>
              <c:f>'alc Rx MH by agegrp'!$A$24</c:f>
              <c:strCache>
                <c:ptCount val="1"/>
                <c:pt idx="0">
                  <c:v>Ages 51-60</c:v>
                </c:pt>
              </c:strCache>
            </c:strRef>
          </c:tx>
          <c:invertIfNegative val="0"/>
          <c:cat>
            <c:strRef>
              <c:f>'alc Rx MH by agegrp'!$B$18:$C$18</c:f>
              <c:strCache>
                <c:ptCount val="2"/>
                <c:pt idx="0">
                  <c:v>Past 30-day feeling depressed </c:v>
                </c:pt>
                <c:pt idx="1">
                  <c:v>Past year mental/drug/alcohol problem</c:v>
                </c:pt>
              </c:strCache>
            </c:strRef>
          </c:cat>
          <c:val>
            <c:numRef>
              <c:f>'alc Rx MH by agegrp'!$B$24:$C$24</c:f>
              <c:numCache>
                <c:formatCode>0.0%</c:formatCode>
                <c:ptCount val="2"/>
                <c:pt idx="0">
                  <c:v>7.0999999999999994E-2</c:v>
                </c:pt>
                <c:pt idx="1">
                  <c:v>0.16389999999999999</c:v>
                </c:pt>
              </c:numCache>
            </c:numRef>
          </c:val>
        </c:ser>
        <c:ser>
          <c:idx val="6"/>
          <c:order val="6"/>
          <c:tx>
            <c:strRef>
              <c:f>'alc Rx MH by agegrp'!$A$25</c:f>
              <c:strCache>
                <c:ptCount val="1"/>
                <c:pt idx="0">
                  <c:v>Ages 61 +</c:v>
                </c:pt>
              </c:strCache>
            </c:strRef>
          </c:tx>
          <c:invertIfNegative val="0"/>
          <c:cat>
            <c:strRef>
              <c:f>'alc Rx MH by agegrp'!$B$18:$C$18</c:f>
              <c:strCache>
                <c:ptCount val="2"/>
                <c:pt idx="0">
                  <c:v>Past 30-day feeling depressed </c:v>
                </c:pt>
                <c:pt idx="1">
                  <c:v>Past year mental/drug/alcohol problem</c:v>
                </c:pt>
              </c:strCache>
            </c:strRef>
          </c:cat>
          <c:val>
            <c:numRef>
              <c:f>'alc Rx MH by agegrp'!$B$25:$C$25</c:f>
              <c:numCache>
                <c:formatCode>0.0%</c:formatCode>
                <c:ptCount val="2"/>
                <c:pt idx="0">
                  <c:v>2.2499999999999999E-2</c:v>
                </c:pt>
                <c:pt idx="1">
                  <c:v>5.4000000000000006E-2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6142464"/>
        <c:axId val="58975744"/>
      </c:barChart>
      <c:catAx>
        <c:axId val="56142464"/>
        <c:scaling>
          <c:orientation val="minMax"/>
        </c:scaling>
        <c:delete val="0"/>
        <c:axPos val="b"/>
        <c:majorTickMark val="out"/>
        <c:minorTickMark val="none"/>
        <c:tickLblPos val="nextTo"/>
        <c:crossAx val="58975744"/>
        <c:crosses val="autoZero"/>
        <c:auto val="1"/>
        <c:lblAlgn val="ctr"/>
        <c:lblOffset val="100"/>
        <c:noMultiLvlLbl val="0"/>
      </c:catAx>
      <c:valAx>
        <c:axId val="5897574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561424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'alc Rx MH by agegrp'!$E$19</c:f>
              <c:strCache>
                <c:ptCount val="1"/>
                <c:pt idx="0">
                  <c:v>Ages 18-20 </c:v>
                </c:pt>
              </c:strCache>
            </c:strRef>
          </c:tx>
          <c:invertIfNegative val="0"/>
          <c:cat>
            <c:strRef>
              <c:f>'alc Rx MH by agegrp'!$F$18:$G$18</c:f>
              <c:strCache>
                <c:ptCount val="2"/>
                <c:pt idx="0">
                  <c:v>Past year suicidal thoughts</c:v>
                </c:pt>
                <c:pt idx="1">
                  <c:v>Past year received professional help for mental/drug/alchol problems</c:v>
                </c:pt>
              </c:strCache>
            </c:strRef>
          </c:cat>
          <c:val>
            <c:numRef>
              <c:f>'alc Rx MH by agegrp'!$F$19:$G$19</c:f>
              <c:numCache>
                <c:formatCode>0.0%</c:formatCode>
                <c:ptCount val="2"/>
                <c:pt idx="0">
                  <c:v>0.1028</c:v>
                </c:pt>
                <c:pt idx="1">
                  <c:v>0.10580000000000001</c:v>
                </c:pt>
              </c:numCache>
            </c:numRef>
          </c:val>
        </c:ser>
        <c:ser>
          <c:idx val="1"/>
          <c:order val="1"/>
          <c:tx>
            <c:strRef>
              <c:f>'alc Rx MH by agegrp'!$E$20</c:f>
              <c:strCache>
                <c:ptCount val="1"/>
                <c:pt idx="0">
                  <c:v>Ages 21-25</c:v>
                </c:pt>
              </c:strCache>
            </c:strRef>
          </c:tx>
          <c:invertIfNegative val="0"/>
          <c:cat>
            <c:strRef>
              <c:f>'alc Rx MH by agegrp'!$F$18:$G$18</c:f>
              <c:strCache>
                <c:ptCount val="2"/>
                <c:pt idx="0">
                  <c:v>Past year suicidal thoughts</c:v>
                </c:pt>
                <c:pt idx="1">
                  <c:v>Past year received professional help for mental/drug/alchol problems</c:v>
                </c:pt>
              </c:strCache>
            </c:strRef>
          </c:cat>
          <c:val>
            <c:numRef>
              <c:f>'alc Rx MH by agegrp'!$F$20:$G$20</c:f>
              <c:numCache>
                <c:formatCode>0.0%</c:formatCode>
                <c:ptCount val="2"/>
                <c:pt idx="0">
                  <c:v>4.7600000000000003E-2</c:v>
                </c:pt>
                <c:pt idx="1">
                  <c:v>0.15140000000000001</c:v>
                </c:pt>
              </c:numCache>
            </c:numRef>
          </c:val>
        </c:ser>
        <c:ser>
          <c:idx val="2"/>
          <c:order val="2"/>
          <c:tx>
            <c:strRef>
              <c:f>'alc Rx MH by agegrp'!$E$21</c:f>
              <c:strCache>
                <c:ptCount val="1"/>
                <c:pt idx="0">
                  <c:v>Ages 26-30</c:v>
                </c:pt>
              </c:strCache>
            </c:strRef>
          </c:tx>
          <c:invertIfNegative val="0"/>
          <c:cat>
            <c:strRef>
              <c:f>'alc Rx MH by agegrp'!$F$18:$G$18</c:f>
              <c:strCache>
                <c:ptCount val="2"/>
                <c:pt idx="0">
                  <c:v>Past year suicidal thoughts</c:v>
                </c:pt>
                <c:pt idx="1">
                  <c:v>Past year received professional help for mental/drug/alchol problems</c:v>
                </c:pt>
              </c:strCache>
            </c:strRef>
          </c:cat>
          <c:val>
            <c:numRef>
              <c:f>'alc Rx MH by agegrp'!$F$21:$G$21</c:f>
              <c:numCache>
                <c:formatCode>0.0%</c:formatCode>
                <c:ptCount val="2"/>
                <c:pt idx="0">
                  <c:v>2.0400000000000001E-2</c:v>
                </c:pt>
                <c:pt idx="1">
                  <c:v>0.1598</c:v>
                </c:pt>
              </c:numCache>
            </c:numRef>
          </c:val>
        </c:ser>
        <c:ser>
          <c:idx val="3"/>
          <c:order val="3"/>
          <c:tx>
            <c:strRef>
              <c:f>'alc Rx MH by agegrp'!$E$22</c:f>
              <c:strCache>
                <c:ptCount val="1"/>
                <c:pt idx="0">
                  <c:v>Ages 31-40</c:v>
                </c:pt>
              </c:strCache>
            </c:strRef>
          </c:tx>
          <c:invertIfNegative val="0"/>
          <c:cat>
            <c:strRef>
              <c:f>'alc Rx MH by agegrp'!$F$18:$G$18</c:f>
              <c:strCache>
                <c:ptCount val="2"/>
                <c:pt idx="0">
                  <c:v>Past year suicidal thoughts</c:v>
                </c:pt>
                <c:pt idx="1">
                  <c:v>Past year received professional help for mental/drug/alchol problems</c:v>
                </c:pt>
              </c:strCache>
            </c:strRef>
          </c:cat>
          <c:val>
            <c:numRef>
              <c:f>'alc Rx MH by agegrp'!$F$22:$G$22</c:f>
              <c:numCache>
                <c:formatCode>0.0%</c:formatCode>
                <c:ptCount val="2"/>
                <c:pt idx="0">
                  <c:v>7.6399999999999996E-2</c:v>
                </c:pt>
                <c:pt idx="1">
                  <c:v>0.21329999999999999</c:v>
                </c:pt>
              </c:numCache>
            </c:numRef>
          </c:val>
        </c:ser>
        <c:ser>
          <c:idx val="4"/>
          <c:order val="4"/>
          <c:tx>
            <c:strRef>
              <c:f>'alc Rx MH by agegrp'!$E$23</c:f>
              <c:strCache>
                <c:ptCount val="1"/>
                <c:pt idx="0">
                  <c:v>Ages 41-50 </c:v>
                </c:pt>
              </c:strCache>
            </c:strRef>
          </c:tx>
          <c:invertIfNegative val="0"/>
          <c:cat>
            <c:strRef>
              <c:f>'alc Rx MH by agegrp'!$F$18:$G$18</c:f>
              <c:strCache>
                <c:ptCount val="2"/>
                <c:pt idx="0">
                  <c:v>Past year suicidal thoughts</c:v>
                </c:pt>
                <c:pt idx="1">
                  <c:v>Past year received professional help for mental/drug/alchol problems</c:v>
                </c:pt>
              </c:strCache>
            </c:strRef>
          </c:cat>
          <c:val>
            <c:numRef>
              <c:f>'alc Rx MH by agegrp'!$F$23:$G$23</c:f>
              <c:numCache>
                <c:formatCode>0.0%</c:formatCode>
                <c:ptCount val="2"/>
                <c:pt idx="0">
                  <c:v>5.5599999999999997E-2</c:v>
                </c:pt>
                <c:pt idx="1">
                  <c:v>0.17460000000000001</c:v>
                </c:pt>
              </c:numCache>
            </c:numRef>
          </c:val>
        </c:ser>
        <c:ser>
          <c:idx val="5"/>
          <c:order val="5"/>
          <c:tx>
            <c:strRef>
              <c:f>'alc Rx MH by agegrp'!$E$24</c:f>
              <c:strCache>
                <c:ptCount val="1"/>
                <c:pt idx="0">
                  <c:v>Ages 51-60</c:v>
                </c:pt>
              </c:strCache>
            </c:strRef>
          </c:tx>
          <c:invertIfNegative val="0"/>
          <c:cat>
            <c:strRef>
              <c:f>'alc Rx MH by agegrp'!$F$18:$G$18</c:f>
              <c:strCache>
                <c:ptCount val="2"/>
                <c:pt idx="0">
                  <c:v>Past year suicidal thoughts</c:v>
                </c:pt>
                <c:pt idx="1">
                  <c:v>Past year received professional help for mental/drug/alchol problems</c:v>
                </c:pt>
              </c:strCache>
            </c:strRef>
          </c:cat>
          <c:val>
            <c:numRef>
              <c:f>'alc Rx MH by agegrp'!$F$24:$G$24</c:f>
              <c:numCache>
                <c:formatCode>0.0%</c:formatCode>
                <c:ptCount val="2"/>
                <c:pt idx="0">
                  <c:v>3.8699999999999998E-2</c:v>
                </c:pt>
                <c:pt idx="1">
                  <c:v>0.12570000000000001</c:v>
                </c:pt>
              </c:numCache>
            </c:numRef>
          </c:val>
        </c:ser>
        <c:ser>
          <c:idx val="6"/>
          <c:order val="6"/>
          <c:tx>
            <c:strRef>
              <c:f>'alc Rx MH by agegrp'!$E$25</c:f>
              <c:strCache>
                <c:ptCount val="1"/>
                <c:pt idx="0">
                  <c:v>Ages 61 +</c:v>
                </c:pt>
              </c:strCache>
            </c:strRef>
          </c:tx>
          <c:invertIfNegative val="0"/>
          <c:cat>
            <c:strRef>
              <c:f>'alc Rx MH by agegrp'!$F$18:$G$18</c:f>
              <c:strCache>
                <c:ptCount val="2"/>
                <c:pt idx="0">
                  <c:v>Past year suicidal thoughts</c:v>
                </c:pt>
                <c:pt idx="1">
                  <c:v>Past year received professional help for mental/drug/alchol problems</c:v>
                </c:pt>
              </c:strCache>
            </c:strRef>
          </c:cat>
          <c:val>
            <c:numRef>
              <c:f>'alc Rx MH by agegrp'!$F$25:$G$25</c:f>
              <c:numCache>
                <c:formatCode>0.0%</c:formatCode>
                <c:ptCount val="2"/>
                <c:pt idx="0">
                  <c:v>7.0000000000000001E-3</c:v>
                </c:pt>
                <c:pt idx="1">
                  <c:v>6.8000000000000005E-2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924928"/>
        <c:axId val="66927616"/>
      </c:barChart>
      <c:catAx>
        <c:axId val="66924928"/>
        <c:scaling>
          <c:orientation val="minMax"/>
        </c:scaling>
        <c:delete val="0"/>
        <c:axPos val="b"/>
        <c:majorTickMark val="out"/>
        <c:minorTickMark val="none"/>
        <c:tickLblPos val="nextTo"/>
        <c:crossAx val="66927616"/>
        <c:crosses val="autoZero"/>
        <c:auto val="1"/>
        <c:lblAlgn val="ctr"/>
        <c:lblOffset val="100"/>
        <c:noMultiLvlLbl val="0"/>
      </c:catAx>
      <c:valAx>
        <c:axId val="6692761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669249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306950855281027E-2"/>
          <c:y val="3.2636770013123359E-2"/>
          <c:w val="0.88023520228074936"/>
          <c:h val="0.740878444881889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cigarette!$A$4</c:f>
              <c:strCache>
                <c:ptCount val="1"/>
                <c:pt idx="0">
                  <c:v>Cigarette use 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cigarette!$B$2:$G$3</c:f>
              <c:multiLvlStrCache>
                <c:ptCount val="6"/>
                <c:lvl>
                  <c:pt idx="0">
                    <c:v>Whole sample</c:v>
                  </c:pt>
                  <c:pt idx="1">
                    <c:v>Male</c:v>
                  </c:pt>
                  <c:pt idx="2">
                    <c:v>Female</c:v>
                  </c:pt>
                  <c:pt idx="3">
                    <c:v>Whole sample</c:v>
                  </c:pt>
                  <c:pt idx="4">
                    <c:v>Male</c:v>
                  </c:pt>
                  <c:pt idx="5">
                    <c:v>Female</c:v>
                  </c:pt>
                </c:lvl>
                <c:lvl>
                  <c:pt idx="0">
                    <c:v>Every day</c:v>
                  </c:pt>
                  <c:pt idx="3">
                    <c:v>Some days</c:v>
                  </c:pt>
                </c:lvl>
              </c:multiLvlStrCache>
            </c:multiLvlStrRef>
          </c:cat>
          <c:val>
            <c:numRef>
              <c:f>cigarette!$B$4:$G$4</c:f>
              <c:numCache>
                <c:formatCode>0.0%</c:formatCode>
                <c:ptCount val="6"/>
                <c:pt idx="0">
                  <c:v>0.15160000000000001</c:v>
                </c:pt>
                <c:pt idx="1">
                  <c:v>0.2064</c:v>
                </c:pt>
                <c:pt idx="2">
                  <c:v>0.1176</c:v>
                </c:pt>
                <c:pt idx="3">
                  <c:v>0.1162</c:v>
                </c:pt>
                <c:pt idx="4">
                  <c:v>0.14960000000000001</c:v>
                </c:pt>
                <c:pt idx="5">
                  <c:v>9.3100000000000002E-2</c:v>
                </c:pt>
              </c:numCache>
            </c:numRef>
          </c:val>
        </c:ser>
        <c:ser>
          <c:idx val="1"/>
          <c:order val="1"/>
          <c:tx>
            <c:strRef>
              <c:f>cigarette!$A$5</c:f>
              <c:strCache>
                <c:ptCount val="1"/>
                <c:pt idx="0">
                  <c:v>Tobacco use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620689655172413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93103448275862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29885057471264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804597701149427E-2"/>
                  <c:y val="-2.604166666666666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8678160919540231E-2"/>
                  <c:y val="5.20833333333333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5804597701149427E-2"/>
                  <c:y val="-7.812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cigarette!$B$2:$G$3</c:f>
              <c:multiLvlStrCache>
                <c:ptCount val="6"/>
                <c:lvl>
                  <c:pt idx="0">
                    <c:v>Whole sample</c:v>
                  </c:pt>
                  <c:pt idx="1">
                    <c:v>Male</c:v>
                  </c:pt>
                  <c:pt idx="2">
                    <c:v>Female</c:v>
                  </c:pt>
                  <c:pt idx="3">
                    <c:v>Whole sample</c:v>
                  </c:pt>
                  <c:pt idx="4">
                    <c:v>Male</c:v>
                  </c:pt>
                  <c:pt idx="5">
                    <c:v>Female</c:v>
                  </c:pt>
                </c:lvl>
                <c:lvl>
                  <c:pt idx="0">
                    <c:v>Every day</c:v>
                  </c:pt>
                  <c:pt idx="3">
                    <c:v>Some days</c:v>
                  </c:pt>
                </c:lvl>
              </c:multiLvlStrCache>
            </c:multiLvlStrRef>
          </c:cat>
          <c:val>
            <c:numRef>
              <c:f>cigarette!$B$5:$G$5</c:f>
              <c:numCache>
                <c:formatCode>0.0%</c:formatCode>
                <c:ptCount val="6"/>
                <c:pt idx="0">
                  <c:v>3.5200000000000002E-2</c:v>
                </c:pt>
                <c:pt idx="1">
                  <c:v>7.7499999999999999E-2</c:v>
                </c:pt>
                <c:pt idx="2">
                  <c:v>8.8999999999999999E-3</c:v>
                </c:pt>
                <c:pt idx="3">
                  <c:v>4.36E-2</c:v>
                </c:pt>
                <c:pt idx="4">
                  <c:v>8.2199999999999995E-2</c:v>
                </c:pt>
                <c:pt idx="5">
                  <c:v>1.89E-2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760768"/>
        <c:axId val="97762304"/>
      </c:barChart>
      <c:catAx>
        <c:axId val="97760768"/>
        <c:scaling>
          <c:orientation val="minMax"/>
        </c:scaling>
        <c:delete val="0"/>
        <c:axPos val="b"/>
        <c:majorTickMark val="out"/>
        <c:minorTickMark val="none"/>
        <c:tickLblPos val="nextTo"/>
        <c:crossAx val="97762304"/>
        <c:crosses val="autoZero"/>
        <c:auto val="1"/>
        <c:lblAlgn val="ctr"/>
        <c:lblOffset val="100"/>
        <c:noMultiLvlLbl val="0"/>
      </c:catAx>
      <c:valAx>
        <c:axId val="9776230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97760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971456692913397"/>
          <c:y val="6.282726377952759E-2"/>
          <c:w val="0.19068773192144087"/>
          <c:h val="0.1295538057742782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'by veteran'!$B$29</c:f>
              <c:strCache>
                <c:ptCount val="1"/>
                <c:pt idx="0">
                  <c:v>Veteran/Active Duty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veteran'!$A$30:$A$33</c:f>
              <c:strCache>
                <c:ptCount val="4"/>
                <c:pt idx="0">
                  <c:v>Past 30-dayfeeling depressed</c:v>
                </c:pt>
                <c:pt idx="1">
                  <c:v>Past year mental/drug/alcohol problem</c:v>
                </c:pt>
                <c:pt idx="2">
                  <c:v>Past year suicidal thoughts</c:v>
                </c:pt>
                <c:pt idx="3">
                  <c:v>Past year received professional help for mental/drug/alchol problems</c:v>
                </c:pt>
              </c:strCache>
            </c:strRef>
          </c:cat>
          <c:val>
            <c:numRef>
              <c:f>'by veteran'!$B$30:$B$33</c:f>
              <c:numCache>
                <c:formatCode>0.0%</c:formatCode>
                <c:ptCount val="4"/>
                <c:pt idx="0">
                  <c:v>5.5599999999999997E-2</c:v>
                </c:pt>
                <c:pt idx="1">
                  <c:v>8.2000000000000003E-2</c:v>
                </c:pt>
                <c:pt idx="2">
                  <c:v>4.9200000000000001E-2</c:v>
                </c:pt>
                <c:pt idx="3">
                  <c:v>6.4500000000000002E-2</c:v>
                </c:pt>
              </c:numCache>
            </c:numRef>
          </c:val>
        </c:ser>
        <c:ser>
          <c:idx val="1"/>
          <c:order val="1"/>
          <c:tx>
            <c:strRef>
              <c:f>'by veteran'!$C$29</c:f>
              <c:strCache>
                <c:ptCount val="1"/>
                <c:pt idx="0">
                  <c:v>Civilian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veteran'!$A$30:$A$33</c:f>
              <c:strCache>
                <c:ptCount val="4"/>
                <c:pt idx="0">
                  <c:v>Past 30-dayfeeling depressed</c:v>
                </c:pt>
                <c:pt idx="1">
                  <c:v>Past year mental/drug/alcohol problem</c:v>
                </c:pt>
                <c:pt idx="2">
                  <c:v>Past year suicidal thoughts</c:v>
                </c:pt>
                <c:pt idx="3">
                  <c:v>Past year received professional help for mental/drug/alchol problems</c:v>
                </c:pt>
              </c:strCache>
            </c:strRef>
          </c:cat>
          <c:val>
            <c:numRef>
              <c:f>'by veteran'!$C$30:$C$33</c:f>
              <c:numCache>
                <c:formatCode>0.0%</c:formatCode>
                <c:ptCount val="4"/>
                <c:pt idx="0">
                  <c:v>5.9799999999999999E-2</c:v>
                </c:pt>
                <c:pt idx="1">
                  <c:v>0.185</c:v>
                </c:pt>
                <c:pt idx="2">
                  <c:v>4.7600000000000003E-2</c:v>
                </c:pt>
                <c:pt idx="3">
                  <c:v>0.1348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472768"/>
        <c:axId val="109486848"/>
      </c:barChart>
      <c:catAx>
        <c:axId val="109472768"/>
        <c:scaling>
          <c:orientation val="minMax"/>
        </c:scaling>
        <c:delete val="0"/>
        <c:axPos val="b"/>
        <c:majorTickMark val="out"/>
        <c:minorTickMark val="none"/>
        <c:tickLblPos val="nextTo"/>
        <c:crossAx val="109486848"/>
        <c:crosses val="autoZero"/>
        <c:auto val="1"/>
        <c:lblAlgn val="ctr"/>
        <c:lblOffset val="100"/>
        <c:noMultiLvlLbl val="0"/>
      </c:catAx>
      <c:valAx>
        <c:axId val="10948684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0947276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70244957539983E-2"/>
          <c:y val="5.1400554097404488E-2"/>
          <c:w val="0.89306291043795438"/>
          <c:h val="0.68625328083989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'Rx MH by binge'!$B$1:$B$2</c:f>
              <c:strCache>
                <c:ptCount val="1"/>
                <c:pt idx="0">
                  <c:v>No (n=1566)</c:v>
                </c:pt>
              </c:strCache>
            </c:strRef>
          </c:tx>
          <c:invertIfNegative val="0"/>
          <c:cat>
            <c:strRef>
              <c:f>'Rx MH by binge'!$A$3:$A$6</c:f>
              <c:strCache>
                <c:ptCount val="4"/>
                <c:pt idx="0">
                  <c:v>Past 30-day feeling depressed</c:v>
                </c:pt>
                <c:pt idx="1">
                  <c:v>Past year mental/drug/alcohol problem</c:v>
                </c:pt>
                <c:pt idx="2">
                  <c:v>Past year suicidal thoughts</c:v>
                </c:pt>
                <c:pt idx="3">
                  <c:v>Past year received professional help for mental/drug/alchol problems</c:v>
                </c:pt>
              </c:strCache>
            </c:strRef>
          </c:cat>
          <c:val>
            <c:numRef>
              <c:f>'Rx MH by binge'!$B$3:$B$6</c:f>
              <c:numCache>
                <c:formatCode>0.0%</c:formatCode>
                <c:ptCount val="4"/>
                <c:pt idx="0">
                  <c:v>6.3799999999999996E-2</c:v>
                </c:pt>
                <c:pt idx="1">
                  <c:v>0.15820000000000001</c:v>
                </c:pt>
                <c:pt idx="2">
                  <c:v>4.65E-2</c:v>
                </c:pt>
                <c:pt idx="3">
                  <c:v>0.15390000000000001</c:v>
                </c:pt>
              </c:numCache>
            </c:numRef>
          </c:val>
        </c:ser>
        <c:ser>
          <c:idx val="1"/>
          <c:order val="1"/>
          <c:tx>
            <c:strRef>
              <c:f>'Rx MH by binge'!$C$1:$C$2</c:f>
              <c:strCache>
                <c:ptCount val="1"/>
                <c:pt idx="0">
                  <c:v>Yes (n=381)</c:v>
                </c:pt>
              </c:strCache>
            </c:strRef>
          </c:tx>
          <c:invertIfNegative val="0"/>
          <c:cat>
            <c:strRef>
              <c:f>'Rx MH by binge'!$A$3:$A$6</c:f>
              <c:strCache>
                <c:ptCount val="4"/>
                <c:pt idx="0">
                  <c:v>Past 30-day feeling depressed</c:v>
                </c:pt>
                <c:pt idx="1">
                  <c:v>Past year mental/drug/alcohol problem</c:v>
                </c:pt>
                <c:pt idx="2">
                  <c:v>Past year suicidal thoughts</c:v>
                </c:pt>
                <c:pt idx="3">
                  <c:v>Past year received professional help for mental/drug/alchol problems</c:v>
                </c:pt>
              </c:strCache>
            </c:strRef>
          </c:cat>
          <c:val>
            <c:numRef>
              <c:f>'Rx MH by binge'!$C$3:$C$6</c:f>
              <c:numCache>
                <c:formatCode>0.0%</c:formatCode>
                <c:ptCount val="4"/>
                <c:pt idx="0">
                  <c:v>7.3200000000000001E-2</c:v>
                </c:pt>
                <c:pt idx="1">
                  <c:v>0.26479999999999998</c:v>
                </c:pt>
                <c:pt idx="2">
                  <c:v>1.1900000000000001E-2</c:v>
                </c:pt>
                <c:pt idx="3">
                  <c:v>0.1502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9912448"/>
        <c:axId val="109913984"/>
      </c:barChart>
      <c:catAx>
        <c:axId val="109912448"/>
        <c:scaling>
          <c:orientation val="minMax"/>
        </c:scaling>
        <c:delete val="0"/>
        <c:axPos val="b"/>
        <c:majorTickMark val="out"/>
        <c:minorTickMark val="none"/>
        <c:tickLblPos val="nextTo"/>
        <c:crossAx val="109913984"/>
        <c:crosses val="autoZero"/>
        <c:auto val="1"/>
        <c:lblAlgn val="ctr"/>
        <c:lblOffset val="100"/>
        <c:noMultiLvlLbl val="0"/>
      </c:catAx>
      <c:valAx>
        <c:axId val="10991398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099124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371205538962802"/>
          <c:y val="2.848328701559364E-2"/>
          <c:w val="0.66476102699611805"/>
          <c:h val="9.336030912802564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r_q36!$C$1</c:f>
              <c:strCache>
                <c:ptCount val="1"/>
                <c:pt idx="0">
                  <c:v>Sources of Professional Help (n=180)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r_q36!$B$2:$B$12</c:f>
              <c:strCache>
                <c:ptCount val="11"/>
                <c:pt idx="0">
                  <c:v>Primary care provider</c:v>
                </c:pt>
                <c:pt idx="1">
                  <c:v>Private therapist or counselor</c:v>
                </c:pt>
                <c:pt idx="2">
                  <c:v>Community mental or behavioral health center</c:v>
                </c:pt>
                <c:pt idx="3">
                  <c:v>Psychiatrist</c:v>
                </c:pt>
                <c:pt idx="4">
                  <c:v>Other healers like herbalist etc.</c:v>
                </c:pt>
                <c:pt idx="5">
                  <c:v>Faith-based services </c:v>
                </c:pt>
                <c:pt idx="6">
                  <c:v>Spiritual healer </c:v>
                </c:pt>
                <c:pt idx="7">
                  <c:v>Emergency room </c:v>
                </c:pt>
                <c:pt idx="8">
                  <c:v>Inpatient behavioral health services or detox </c:v>
                </c:pt>
                <c:pt idx="9">
                  <c:v>While in jail or prison </c:v>
                </c:pt>
                <c:pt idx="10">
                  <c:v>Other health practitioner </c:v>
                </c:pt>
              </c:strCache>
            </c:strRef>
          </c:cat>
          <c:val>
            <c:numRef>
              <c:f>r_q36!$C$2:$C$12</c:f>
              <c:numCache>
                <c:formatCode>0.0%</c:formatCode>
                <c:ptCount val="11"/>
                <c:pt idx="0">
                  <c:v>0.35560000000000003</c:v>
                </c:pt>
                <c:pt idx="1">
                  <c:v>0.36109999999999998</c:v>
                </c:pt>
                <c:pt idx="2">
                  <c:v>0.30559999999999998</c:v>
                </c:pt>
                <c:pt idx="3">
                  <c:v>0.1056</c:v>
                </c:pt>
                <c:pt idx="4">
                  <c:v>0.1</c:v>
                </c:pt>
                <c:pt idx="5">
                  <c:v>0.1</c:v>
                </c:pt>
                <c:pt idx="6">
                  <c:v>3.3300000000000003E-2</c:v>
                </c:pt>
                <c:pt idx="7">
                  <c:v>7.7799999999999994E-2</c:v>
                </c:pt>
                <c:pt idx="8">
                  <c:v>0.05</c:v>
                </c:pt>
                <c:pt idx="9">
                  <c:v>3.8899999999999997E-2</c:v>
                </c:pt>
                <c:pt idx="10">
                  <c:v>7.22E-2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67616"/>
        <c:axId val="5569152"/>
      </c:barChart>
      <c:catAx>
        <c:axId val="556761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569152"/>
        <c:crosses val="autoZero"/>
        <c:auto val="1"/>
        <c:lblAlgn val="ctr"/>
        <c:lblOffset val="100"/>
        <c:noMultiLvlLbl val="0"/>
      </c:catAx>
      <c:valAx>
        <c:axId val="5569152"/>
        <c:scaling>
          <c:orientation val="minMax"/>
        </c:scaling>
        <c:delete val="0"/>
        <c:axPos val="b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55676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r_q37!$C$2</c:f>
              <c:strCache>
                <c:ptCount val="1"/>
                <c:pt idx="0">
                  <c:v>Types of Professional Help (n=120)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r_q37!$B$3:$B$12</c:f>
              <c:strCache>
                <c:ptCount val="10"/>
                <c:pt idx="0">
                  <c:v>One on one therapy </c:v>
                </c:pt>
                <c:pt idx="1">
                  <c:v>Group therapy </c:v>
                </c:pt>
                <c:pt idx="2">
                  <c:v>Self-help groups like 12- step, AA</c:v>
                </c:pt>
                <c:pt idx="3">
                  <c:v>Minister, priest or other spiritual guide/healer </c:v>
                </c:pt>
                <c:pt idx="4">
                  <c:v>Inpatient (overnight) </c:v>
                </c:pt>
                <c:pt idx="5">
                  <c:v>Emergency care</c:v>
                </c:pt>
                <c:pt idx="6">
                  <c:v>Detox</c:v>
                </c:pt>
                <c:pt idx="7">
                  <c:v>Medication</c:v>
                </c:pt>
                <c:pt idx="8">
                  <c:v>Herbs, acupuncture or homeopathy </c:v>
                </c:pt>
                <c:pt idx="9">
                  <c:v>Something else </c:v>
                </c:pt>
              </c:strCache>
            </c:strRef>
          </c:cat>
          <c:val>
            <c:numRef>
              <c:f>r_q37!$C$3:$C$12</c:f>
              <c:numCache>
                <c:formatCode>0.0%</c:formatCode>
                <c:ptCount val="10"/>
                <c:pt idx="0">
                  <c:v>0.60829999999999995</c:v>
                </c:pt>
                <c:pt idx="1">
                  <c:v>0.14169999999999999</c:v>
                </c:pt>
                <c:pt idx="2">
                  <c:v>0.14169999999999999</c:v>
                </c:pt>
                <c:pt idx="3">
                  <c:v>7.4999999999999997E-2</c:v>
                </c:pt>
                <c:pt idx="4">
                  <c:v>3.3300000000000003E-2</c:v>
                </c:pt>
                <c:pt idx="5">
                  <c:v>8.3000000000000001E-3</c:v>
                </c:pt>
                <c:pt idx="6">
                  <c:v>4.1700000000000001E-2</c:v>
                </c:pt>
                <c:pt idx="7">
                  <c:v>0.23330000000000001</c:v>
                </c:pt>
                <c:pt idx="8">
                  <c:v>0.10829999999999999</c:v>
                </c:pt>
                <c:pt idx="9">
                  <c:v>8.3299999999999999E-2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101248"/>
        <c:axId val="24102784"/>
      </c:barChart>
      <c:catAx>
        <c:axId val="2410124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4102784"/>
        <c:crosses val="autoZero"/>
        <c:auto val="1"/>
        <c:lblAlgn val="ctr"/>
        <c:lblOffset val="100"/>
        <c:noMultiLvlLbl val="0"/>
      </c:catAx>
      <c:valAx>
        <c:axId val="24102784"/>
        <c:scaling>
          <c:orientation val="minMax"/>
        </c:scaling>
        <c:delete val="0"/>
        <c:axPos val="b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41012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Sheet1!$B$1:$B$2</c:f>
              <c:strCache>
                <c:ptCount val="1"/>
                <c:pt idx="0">
                  <c:v>Female Pretest</c:v>
                </c:pt>
              </c:strCache>
            </c:strRef>
          </c:tx>
          <c:invertIfNegative val="0"/>
          <c:cat>
            <c:strRef>
              <c:f>Sheet1!$A$3:$A$8</c:f>
              <c:strCache>
                <c:ptCount val="6"/>
                <c:pt idx="0">
                  <c:v>Cigarettes</c:v>
                </c:pt>
                <c:pt idx="1">
                  <c:v>Chewing Tobacco</c:v>
                </c:pt>
                <c:pt idx="2">
                  <c:v>Alcohol </c:v>
                </c:pt>
                <c:pt idx="3">
                  <c:v>Binge Drinking</c:v>
                </c:pt>
                <c:pt idx="4">
                  <c:v>Marijuana</c:v>
                </c:pt>
                <c:pt idx="5">
                  <c:v>Inhalant ever use</c:v>
                </c:pt>
              </c:strCache>
            </c:strRef>
          </c:cat>
          <c:val>
            <c:numRef>
              <c:f>Sheet1!$B$3:$B$8</c:f>
              <c:numCache>
                <c:formatCode>0.0</c:formatCode>
                <c:ptCount val="6"/>
                <c:pt idx="0">
                  <c:v>1.96</c:v>
                </c:pt>
                <c:pt idx="1">
                  <c:v>0.98</c:v>
                </c:pt>
                <c:pt idx="2">
                  <c:v>5.56</c:v>
                </c:pt>
                <c:pt idx="3">
                  <c:v>2.29</c:v>
                </c:pt>
                <c:pt idx="4">
                  <c:v>3.61</c:v>
                </c:pt>
                <c:pt idx="5">
                  <c:v>3.61</c:v>
                </c:pt>
              </c:numCache>
            </c:numRef>
          </c:val>
        </c:ser>
        <c:ser>
          <c:idx val="1"/>
          <c:order val="1"/>
          <c:tx>
            <c:strRef>
              <c:f>Sheet1!$C$1:$C$2</c:f>
              <c:strCache>
                <c:ptCount val="1"/>
                <c:pt idx="0">
                  <c:v>Female Posttest</c:v>
                </c:pt>
              </c:strCache>
            </c:strRef>
          </c:tx>
          <c:invertIfNegative val="0"/>
          <c:cat>
            <c:strRef>
              <c:f>Sheet1!$A$3:$A$8</c:f>
              <c:strCache>
                <c:ptCount val="6"/>
                <c:pt idx="0">
                  <c:v>Cigarettes</c:v>
                </c:pt>
                <c:pt idx="1">
                  <c:v>Chewing Tobacco</c:v>
                </c:pt>
                <c:pt idx="2">
                  <c:v>Alcohol </c:v>
                </c:pt>
                <c:pt idx="3">
                  <c:v>Binge Drinking</c:v>
                </c:pt>
                <c:pt idx="4">
                  <c:v>Marijuana</c:v>
                </c:pt>
                <c:pt idx="5">
                  <c:v>Inhalant ever use</c:v>
                </c:pt>
              </c:strCache>
            </c:strRef>
          </c:cat>
          <c:val>
            <c:numRef>
              <c:f>Sheet1!$C$3:$C$8</c:f>
              <c:numCache>
                <c:formatCode>0.0</c:formatCode>
                <c:ptCount val="6"/>
                <c:pt idx="0">
                  <c:v>3.27</c:v>
                </c:pt>
                <c:pt idx="1">
                  <c:v>0.66</c:v>
                </c:pt>
                <c:pt idx="2">
                  <c:v>6.54</c:v>
                </c:pt>
                <c:pt idx="3">
                  <c:v>3.59</c:v>
                </c:pt>
                <c:pt idx="4">
                  <c:v>4.26</c:v>
                </c:pt>
                <c:pt idx="5">
                  <c:v>4.59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4071168"/>
        <c:axId val="26684032"/>
      </c:barChart>
      <c:catAx>
        <c:axId val="24071168"/>
        <c:scaling>
          <c:orientation val="minMax"/>
        </c:scaling>
        <c:delete val="0"/>
        <c:axPos val="b"/>
        <c:majorTickMark val="out"/>
        <c:minorTickMark val="none"/>
        <c:tickLblPos val="nextTo"/>
        <c:crossAx val="26684032"/>
        <c:crosses val="autoZero"/>
        <c:auto val="1"/>
        <c:lblAlgn val="ctr"/>
        <c:lblOffset val="100"/>
        <c:noMultiLvlLbl val="0"/>
      </c:catAx>
      <c:valAx>
        <c:axId val="2668403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2407116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513979230857013E-2"/>
          <c:y val="0.16289552347623212"/>
          <c:w val="0.88226383658564411"/>
          <c:h val="0.664619787109944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Sheet1!$F$1:$F$2</c:f>
              <c:strCache>
                <c:ptCount val="1"/>
                <c:pt idx="0">
                  <c:v>Male Pretest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Sheet1!$A$3:$A$8</c:f>
              <c:strCache>
                <c:ptCount val="6"/>
                <c:pt idx="0">
                  <c:v>Cigarettes</c:v>
                </c:pt>
                <c:pt idx="1">
                  <c:v>Chewing Tobacco</c:v>
                </c:pt>
                <c:pt idx="2">
                  <c:v>Alcohol </c:v>
                </c:pt>
                <c:pt idx="3">
                  <c:v>Binge Drinking</c:v>
                </c:pt>
                <c:pt idx="4">
                  <c:v>Marijuana</c:v>
                </c:pt>
                <c:pt idx="5">
                  <c:v>Inhalant ever use</c:v>
                </c:pt>
              </c:strCache>
            </c:strRef>
          </c:cat>
          <c:val>
            <c:numRef>
              <c:f>Sheet1!$F$3:$F$8</c:f>
              <c:numCache>
                <c:formatCode>0.0</c:formatCode>
                <c:ptCount val="6"/>
                <c:pt idx="0">
                  <c:v>3.47</c:v>
                </c:pt>
                <c:pt idx="1">
                  <c:v>0.63</c:v>
                </c:pt>
                <c:pt idx="2">
                  <c:v>8.1999999999999993</c:v>
                </c:pt>
                <c:pt idx="3">
                  <c:v>2.5299999999999998</c:v>
                </c:pt>
                <c:pt idx="4">
                  <c:v>4.46</c:v>
                </c:pt>
                <c:pt idx="5">
                  <c:v>3.81</c:v>
                </c:pt>
              </c:numCache>
            </c:numRef>
          </c:val>
        </c:ser>
        <c:ser>
          <c:idx val="1"/>
          <c:order val="1"/>
          <c:tx>
            <c:strRef>
              <c:f>Sheet1!$G$1:$G$2</c:f>
              <c:strCache>
                <c:ptCount val="1"/>
                <c:pt idx="0">
                  <c:v>Male Posttest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strRef>
              <c:f>Sheet1!$A$3:$A$8</c:f>
              <c:strCache>
                <c:ptCount val="6"/>
                <c:pt idx="0">
                  <c:v>Cigarettes</c:v>
                </c:pt>
                <c:pt idx="1">
                  <c:v>Chewing Tobacco</c:v>
                </c:pt>
                <c:pt idx="2">
                  <c:v>Alcohol </c:v>
                </c:pt>
                <c:pt idx="3">
                  <c:v>Binge Drinking</c:v>
                </c:pt>
                <c:pt idx="4">
                  <c:v>Marijuana</c:v>
                </c:pt>
                <c:pt idx="5">
                  <c:v>Inhalant ever use</c:v>
                </c:pt>
              </c:strCache>
            </c:strRef>
          </c:cat>
          <c:val>
            <c:numRef>
              <c:f>Sheet1!$G$3:$G$8</c:f>
              <c:numCache>
                <c:formatCode>0.0</c:formatCode>
                <c:ptCount val="6"/>
                <c:pt idx="0">
                  <c:v>2.52</c:v>
                </c:pt>
                <c:pt idx="1">
                  <c:v>1.89</c:v>
                </c:pt>
                <c:pt idx="2">
                  <c:v>8.52</c:v>
                </c:pt>
                <c:pt idx="3">
                  <c:v>2.5299999999999998</c:v>
                </c:pt>
                <c:pt idx="4">
                  <c:v>5.73</c:v>
                </c:pt>
                <c:pt idx="5">
                  <c:v>5.08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6574848"/>
        <c:axId val="26577152"/>
      </c:barChart>
      <c:catAx>
        <c:axId val="26574848"/>
        <c:scaling>
          <c:orientation val="minMax"/>
        </c:scaling>
        <c:delete val="0"/>
        <c:axPos val="b"/>
        <c:majorTickMark val="out"/>
        <c:minorTickMark val="none"/>
        <c:tickLblPos val="nextTo"/>
        <c:crossAx val="26577152"/>
        <c:crosses val="autoZero"/>
        <c:auto val="1"/>
        <c:lblAlgn val="ctr"/>
        <c:lblOffset val="100"/>
        <c:noMultiLvlLbl val="0"/>
      </c:catAx>
      <c:valAx>
        <c:axId val="265771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2657484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295917797509355"/>
          <c:y val="0.13246319204088905"/>
          <c:w val="0.8434001600863722"/>
          <c:h val="0.719298122501183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'whole sample female ATOD change'!$B$2</c:f>
              <c:strCache>
                <c:ptCount val="1"/>
                <c:pt idx="0">
                  <c:v>Percentage at pre-test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strRef>
              <c:f>'whole sample female ATOD change'!$A$3:$A$8</c:f>
              <c:strCache>
                <c:ptCount val="6"/>
                <c:pt idx="0">
                  <c:v>Cigarettes </c:v>
                </c:pt>
                <c:pt idx="1">
                  <c:v>Chewing Tobacco </c:v>
                </c:pt>
                <c:pt idx="2">
                  <c:v>Alcohol </c:v>
                </c:pt>
                <c:pt idx="3">
                  <c:v>Binge Drinking </c:v>
                </c:pt>
                <c:pt idx="4">
                  <c:v>Marijuana </c:v>
                </c:pt>
                <c:pt idx="5">
                  <c:v>Inhalant Ever Use </c:v>
                </c:pt>
              </c:strCache>
            </c:strRef>
          </c:cat>
          <c:val>
            <c:numRef>
              <c:f>'whole sample female ATOD change'!$B$3:$B$8</c:f>
              <c:numCache>
                <c:formatCode>0.0%</c:formatCode>
                <c:ptCount val="6"/>
                <c:pt idx="0">
                  <c:v>0.1875</c:v>
                </c:pt>
                <c:pt idx="1">
                  <c:v>9.3799999999999994E-2</c:v>
                </c:pt>
                <c:pt idx="2">
                  <c:v>0.53129999999999999</c:v>
                </c:pt>
                <c:pt idx="3">
                  <c:v>0.21879999999999999</c:v>
                </c:pt>
                <c:pt idx="4">
                  <c:v>0.34379999999999999</c:v>
                </c:pt>
                <c:pt idx="5">
                  <c:v>0.34379999999999999</c:v>
                </c:pt>
              </c:numCache>
            </c:numRef>
          </c:val>
        </c:ser>
        <c:ser>
          <c:idx val="1"/>
          <c:order val="1"/>
          <c:tx>
            <c:strRef>
              <c:f>'whole sample female ATOD change'!$C$2</c:f>
              <c:strCache>
                <c:ptCount val="1"/>
                <c:pt idx="0">
                  <c:v>Percentage at post-test</c:v>
                </c:pt>
              </c:strCache>
            </c:strRef>
          </c:tx>
          <c:invertIfNegative val="0"/>
          <c:cat>
            <c:strRef>
              <c:f>'whole sample female ATOD change'!$A$3:$A$8</c:f>
              <c:strCache>
                <c:ptCount val="6"/>
                <c:pt idx="0">
                  <c:v>Cigarettes </c:v>
                </c:pt>
                <c:pt idx="1">
                  <c:v>Chewing Tobacco </c:v>
                </c:pt>
                <c:pt idx="2">
                  <c:v>Alcohol </c:v>
                </c:pt>
                <c:pt idx="3">
                  <c:v>Binge Drinking </c:v>
                </c:pt>
                <c:pt idx="4">
                  <c:v>Marijuana </c:v>
                </c:pt>
                <c:pt idx="5">
                  <c:v>Inhalant Ever Use </c:v>
                </c:pt>
              </c:strCache>
            </c:strRef>
          </c:cat>
          <c:val>
            <c:numRef>
              <c:f>'whole sample female ATOD change'!$C$3:$C$8</c:f>
              <c:numCache>
                <c:formatCode>0.0%</c:formatCode>
                <c:ptCount val="6"/>
                <c:pt idx="0">
                  <c:v>0.15629999999999999</c:v>
                </c:pt>
                <c:pt idx="1">
                  <c:v>0</c:v>
                </c:pt>
                <c:pt idx="2">
                  <c:v>0.25</c:v>
                </c:pt>
                <c:pt idx="3">
                  <c:v>0.125</c:v>
                </c:pt>
                <c:pt idx="4">
                  <c:v>0.1875</c:v>
                </c:pt>
                <c:pt idx="5">
                  <c:v>0.28129999999999999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939712"/>
        <c:axId val="109953792"/>
      </c:barChart>
      <c:catAx>
        <c:axId val="109939712"/>
        <c:scaling>
          <c:orientation val="minMax"/>
        </c:scaling>
        <c:delete val="0"/>
        <c:axPos val="b"/>
        <c:majorTickMark val="out"/>
        <c:minorTickMark val="none"/>
        <c:tickLblPos val="nextTo"/>
        <c:crossAx val="109953792"/>
        <c:crosses val="autoZero"/>
        <c:auto val="1"/>
        <c:lblAlgn val="ctr"/>
        <c:lblOffset val="100"/>
        <c:noMultiLvlLbl val="0"/>
      </c:catAx>
      <c:valAx>
        <c:axId val="10995379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10993971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  <c:userShapes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302948617909247"/>
          <c:y val="0.12155602665051483"/>
          <c:w val="0.84345700030739401"/>
          <c:h val="0.741148798707853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'Whole sample male ATOD change'!$B$2</c:f>
              <c:strCache>
                <c:ptCount val="1"/>
                <c:pt idx="0">
                  <c:v>Percentage at pre-test</c:v>
                </c:pt>
              </c:strCache>
            </c:strRef>
          </c:tx>
          <c:invertIfNegative val="0"/>
          <c:cat>
            <c:strRef>
              <c:f>'Whole sample male ATOD change'!$A$3:$A$8</c:f>
              <c:strCache>
                <c:ptCount val="6"/>
                <c:pt idx="0">
                  <c:v>Cigarettes </c:v>
                </c:pt>
                <c:pt idx="1">
                  <c:v>Chewing Tobacco </c:v>
                </c:pt>
                <c:pt idx="2">
                  <c:v>Alcohol </c:v>
                </c:pt>
                <c:pt idx="3">
                  <c:v>Binge Drinking </c:v>
                </c:pt>
                <c:pt idx="4">
                  <c:v>Marijuana </c:v>
                </c:pt>
                <c:pt idx="5">
                  <c:v>Inhalant Ever Use </c:v>
                </c:pt>
              </c:strCache>
            </c:strRef>
          </c:cat>
          <c:val>
            <c:numRef>
              <c:f>'Whole sample male ATOD change'!$B$3:$B$8</c:f>
              <c:numCache>
                <c:formatCode>0.0%</c:formatCode>
                <c:ptCount val="6"/>
                <c:pt idx="0">
                  <c:v>0.23910000000000001</c:v>
                </c:pt>
                <c:pt idx="1">
                  <c:v>4.3499999999999997E-2</c:v>
                </c:pt>
                <c:pt idx="2">
                  <c:v>0.58699999999999997</c:v>
                </c:pt>
                <c:pt idx="3">
                  <c:v>0.1739</c:v>
                </c:pt>
                <c:pt idx="4">
                  <c:v>0.3478</c:v>
                </c:pt>
                <c:pt idx="5">
                  <c:v>0.28260000000000002</c:v>
                </c:pt>
              </c:numCache>
            </c:numRef>
          </c:val>
        </c:ser>
        <c:ser>
          <c:idx val="1"/>
          <c:order val="1"/>
          <c:tx>
            <c:strRef>
              <c:f>'Whole sample male ATOD change'!$C$2</c:f>
              <c:strCache>
                <c:ptCount val="1"/>
                <c:pt idx="0">
                  <c:v>Percentage at post-test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strRef>
              <c:f>'Whole sample male ATOD change'!$A$3:$A$8</c:f>
              <c:strCache>
                <c:ptCount val="6"/>
                <c:pt idx="0">
                  <c:v>Cigarettes </c:v>
                </c:pt>
                <c:pt idx="1">
                  <c:v>Chewing Tobacco </c:v>
                </c:pt>
                <c:pt idx="2">
                  <c:v>Alcohol </c:v>
                </c:pt>
                <c:pt idx="3">
                  <c:v>Binge Drinking </c:v>
                </c:pt>
                <c:pt idx="4">
                  <c:v>Marijuana </c:v>
                </c:pt>
                <c:pt idx="5">
                  <c:v>Inhalant Ever Use </c:v>
                </c:pt>
              </c:strCache>
            </c:strRef>
          </c:cat>
          <c:val>
            <c:numRef>
              <c:f>'Whole sample male ATOD change'!$C$3:$C$8</c:f>
              <c:numCache>
                <c:formatCode>0.0%</c:formatCode>
                <c:ptCount val="6"/>
                <c:pt idx="0">
                  <c:v>0.1333</c:v>
                </c:pt>
                <c:pt idx="1">
                  <c:v>8.8900000000000007E-2</c:v>
                </c:pt>
                <c:pt idx="2">
                  <c:v>0.37780000000000002</c:v>
                </c:pt>
                <c:pt idx="3">
                  <c:v>0.11360000000000001</c:v>
                </c:pt>
                <c:pt idx="4">
                  <c:v>0.2727</c:v>
                </c:pt>
                <c:pt idx="5">
                  <c:v>0.2727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679744"/>
        <c:axId val="109681280"/>
      </c:barChart>
      <c:catAx>
        <c:axId val="109679744"/>
        <c:scaling>
          <c:orientation val="minMax"/>
        </c:scaling>
        <c:delete val="0"/>
        <c:axPos val="b"/>
        <c:majorTickMark val="out"/>
        <c:minorTickMark val="none"/>
        <c:tickLblPos val="nextTo"/>
        <c:crossAx val="109681280"/>
        <c:crosses val="autoZero"/>
        <c:auto val="1"/>
        <c:lblAlgn val="ctr"/>
        <c:lblOffset val="100"/>
        <c:noMultiLvlLbl val="0"/>
      </c:catAx>
      <c:valAx>
        <c:axId val="10968128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Percent</a:t>
                </a:r>
                <a:endParaRPr lang="en-US" dirty="0"/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10967974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  <c:userShapes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'Hispanic female ATOD change'!$B$2</c:f>
              <c:strCache>
                <c:ptCount val="1"/>
                <c:pt idx="0">
                  <c:v>Percentage at pre-test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strRef>
              <c:f>'Hispanic female ATOD change'!$A$3:$A$8</c:f>
              <c:strCache>
                <c:ptCount val="6"/>
                <c:pt idx="0">
                  <c:v>Cigarettes </c:v>
                </c:pt>
                <c:pt idx="1">
                  <c:v>Chewing Tobacco </c:v>
                </c:pt>
                <c:pt idx="2">
                  <c:v>Alcohol </c:v>
                </c:pt>
                <c:pt idx="3">
                  <c:v>Binge Drinking </c:v>
                </c:pt>
                <c:pt idx="4">
                  <c:v>Marijuana </c:v>
                </c:pt>
                <c:pt idx="5">
                  <c:v>Inhalant Ever Use </c:v>
                </c:pt>
              </c:strCache>
            </c:strRef>
          </c:cat>
          <c:val>
            <c:numRef>
              <c:f>'Hispanic female ATOD change'!$B$3:$B$8</c:f>
              <c:numCache>
                <c:formatCode>0.0%</c:formatCode>
                <c:ptCount val="6"/>
                <c:pt idx="0">
                  <c:v>0.16220000000000001</c:v>
                </c:pt>
                <c:pt idx="1">
                  <c:v>0</c:v>
                </c:pt>
                <c:pt idx="2">
                  <c:v>0.59460000000000002</c:v>
                </c:pt>
                <c:pt idx="3">
                  <c:v>0.2432</c:v>
                </c:pt>
                <c:pt idx="4">
                  <c:v>0.29730000000000001</c:v>
                </c:pt>
                <c:pt idx="5">
                  <c:v>0.62160000000000004</c:v>
                </c:pt>
              </c:numCache>
            </c:numRef>
          </c:val>
        </c:ser>
        <c:ser>
          <c:idx val="1"/>
          <c:order val="1"/>
          <c:tx>
            <c:strRef>
              <c:f>'Hispanic female ATOD change'!$C$2</c:f>
              <c:strCache>
                <c:ptCount val="1"/>
                <c:pt idx="0">
                  <c:v>Percentage at post-test</c:v>
                </c:pt>
              </c:strCache>
            </c:strRef>
          </c:tx>
          <c:invertIfNegative val="0"/>
          <c:cat>
            <c:strRef>
              <c:f>'Hispanic female ATOD change'!$A$3:$A$8</c:f>
              <c:strCache>
                <c:ptCount val="6"/>
                <c:pt idx="0">
                  <c:v>Cigarettes </c:v>
                </c:pt>
                <c:pt idx="1">
                  <c:v>Chewing Tobacco </c:v>
                </c:pt>
                <c:pt idx="2">
                  <c:v>Alcohol </c:v>
                </c:pt>
                <c:pt idx="3">
                  <c:v>Binge Drinking </c:v>
                </c:pt>
                <c:pt idx="4">
                  <c:v>Marijuana </c:v>
                </c:pt>
                <c:pt idx="5">
                  <c:v>Inhalant Ever Use </c:v>
                </c:pt>
              </c:strCache>
            </c:strRef>
          </c:cat>
          <c:val>
            <c:numRef>
              <c:f>'Hispanic female ATOD change'!$C$3:$C$8</c:f>
              <c:numCache>
                <c:formatCode>0.0%</c:formatCode>
                <c:ptCount val="6"/>
                <c:pt idx="0">
                  <c:v>0.3125</c:v>
                </c:pt>
                <c:pt idx="1">
                  <c:v>0</c:v>
                </c:pt>
                <c:pt idx="2">
                  <c:v>0.42420000000000002</c:v>
                </c:pt>
                <c:pt idx="3">
                  <c:v>0.21210000000000001</c:v>
                </c:pt>
                <c:pt idx="4">
                  <c:v>0.36359999999999998</c:v>
                </c:pt>
                <c:pt idx="5">
                  <c:v>0.48480000000000001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732224"/>
        <c:axId val="109733760"/>
      </c:barChart>
      <c:catAx>
        <c:axId val="109732224"/>
        <c:scaling>
          <c:orientation val="minMax"/>
        </c:scaling>
        <c:delete val="0"/>
        <c:axPos val="b"/>
        <c:majorTickMark val="out"/>
        <c:minorTickMark val="none"/>
        <c:tickLblPos val="nextTo"/>
        <c:crossAx val="109733760"/>
        <c:crosses val="autoZero"/>
        <c:auto val="1"/>
        <c:lblAlgn val="ctr"/>
        <c:lblOffset val="100"/>
        <c:noMultiLvlLbl val="0"/>
      </c:catAx>
      <c:valAx>
        <c:axId val="1097337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10973222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  <c:userShapes r:id="rId2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318368098724501"/>
          <c:y val="0.12155602665051483"/>
          <c:w val="0.86365842427591277"/>
          <c:h val="0.741148798707853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'Hispanic male ATOD change'!$C$1</c:f>
              <c:strCache>
                <c:ptCount val="1"/>
                <c:pt idx="0">
                  <c:v>Percentage at pre-test</c:v>
                </c:pt>
              </c:strCache>
            </c:strRef>
          </c:tx>
          <c:invertIfNegative val="0"/>
          <c:cat>
            <c:strRef>
              <c:f>'Hispanic male ATOD change'!$B$2:$B$7</c:f>
              <c:strCache>
                <c:ptCount val="6"/>
                <c:pt idx="0">
                  <c:v>Cigarettes </c:v>
                </c:pt>
                <c:pt idx="1">
                  <c:v>Chewing Tobacco </c:v>
                </c:pt>
                <c:pt idx="2">
                  <c:v>Alcohol </c:v>
                </c:pt>
                <c:pt idx="3">
                  <c:v>Binge Drinking </c:v>
                </c:pt>
                <c:pt idx="4">
                  <c:v>Marijuana </c:v>
                </c:pt>
                <c:pt idx="5">
                  <c:v>Inhalant Ever Use </c:v>
                </c:pt>
              </c:strCache>
            </c:strRef>
          </c:cat>
          <c:val>
            <c:numRef>
              <c:f>'Hispanic male ATOD change'!$C$2:$C$7</c:f>
              <c:numCache>
                <c:formatCode>0.0%</c:formatCode>
                <c:ptCount val="6"/>
                <c:pt idx="0">
                  <c:v>0.27029999999999998</c:v>
                </c:pt>
                <c:pt idx="1">
                  <c:v>8.1100000000000005E-2</c:v>
                </c:pt>
                <c:pt idx="2">
                  <c:v>0.45950000000000002</c:v>
                </c:pt>
                <c:pt idx="3">
                  <c:v>0.32429999999999998</c:v>
                </c:pt>
                <c:pt idx="4">
                  <c:v>0.52780000000000005</c:v>
                </c:pt>
                <c:pt idx="5">
                  <c:v>0.29730000000000001</c:v>
                </c:pt>
              </c:numCache>
            </c:numRef>
          </c:val>
        </c:ser>
        <c:ser>
          <c:idx val="1"/>
          <c:order val="1"/>
          <c:tx>
            <c:strRef>
              <c:f>'Hispanic male ATOD change'!$D$1</c:f>
              <c:strCache>
                <c:ptCount val="1"/>
                <c:pt idx="0">
                  <c:v>Percentage at post-test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strRef>
              <c:f>'Hispanic male ATOD change'!$B$2:$B$7</c:f>
              <c:strCache>
                <c:ptCount val="6"/>
                <c:pt idx="0">
                  <c:v>Cigarettes </c:v>
                </c:pt>
                <c:pt idx="1">
                  <c:v>Chewing Tobacco </c:v>
                </c:pt>
                <c:pt idx="2">
                  <c:v>Alcohol </c:v>
                </c:pt>
                <c:pt idx="3">
                  <c:v>Binge Drinking </c:v>
                </c:pt>
                <c:pt idx="4">
                  <c:v>Marijuana </c:v>
                </c:pt>
                <c:pt idx="5">
                  <c:v>Inhalant Ever Use </c:v>
                </c:pt>
              </c:strCache>
            </c:strRef>
          </c:cat>
          <c:val>
            <c:numRef>
              <c:f>'Hispanic male ATOD change'!$D$2:$D$7</c:f>
              <c:numCache>
                <c:formatCode>0.0%</c:formatCode>
                <c:ptCount val="6"/>
                <c:pt idx="0">
                  <c:v>0.32350000000000001</c:v>
                </c:pt>
                <c:pt idx="1">
                  <c:v>5.8799999999999998E-2</c:v>
                </c:pt>
                <c:pt idx="2">
                  <c:v>0.35289999999999999</c:v>
                </c:pt>
                <c:pt idx="3">
                  <c:v>0.26469999999999999</c:v>
                </c:pt>
                <c:pt idx="4">
                  <c:v>0.44119999999999998</c:v>
                </c:pt>
                <c:pt idx="5">
                  <c:v>0.2059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778816"/>
        <c:axId val="109780352"/>
      </c:barChart>
      <c:catAx>
        <c:axId val="109778816"/>
        <c:scaling>
          <c:orientation val="minMax"/>
        </c:scaling>
        <c:delete val="0"/>
        <c:axPos val="b"/>
        <c:majorTickMark val="out"/>
        <c:minorTickMark val="none"/>
        <c:tickLblPos val="nextTo"/>
        <c:crossAx val="109780352"/>
        <c:crosses val="autoZero"/>
        <c:auto val="1"/>
        <c:lblAlgn val="ctr"/>
        <c:lblOffset val="100"/>
        <c:noMultiLvlLbl val="0"/>
      </c:catAx>
      <c:valAx>
        <c:axId val="1097803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Percent</a:t>
                </a:r>
                <a:endParaRPr lang="en-US" dirty="0"/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10977881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'alc Rx MH by sex'!$B$34</c:f>
              <c:strCache>
                <c:ptCount val="1"/>
                <c:pt idx="0">
                  <c:v>Whole Sample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5804597701149427E-2"/>
                  <c:y val="-2.564102564102564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2988505747126436E-2"/>
                  <c:y val="-5.12820512820512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0057471264367816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7241379310344827E-2"/>
                  <c:y val="7.692307692307692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'alc Rx MH by sex'!$A$35:$A$38</c:f>
              <c:strCache>
                <c:ptCount val="4"/>
                <c:pt idx="0">
                  <c:v>30-day alcohol use </c:v>
                </c:pt>
                <c:pt idx="1">
                  <c:v>Five or more drinks on one occasion in past 30 days </c:v>
                </c:pt>
                <c:pt idx="2">
                  <c:v>Driven under influence in past 30 days </c:v>
                </c:pt>
                <c:pt idx="3">
                  <c:v>Driven in past 30 days after having had 5 or more drinks </c:v>
                </c:pt>
              </c:strCache>
            </c:strRef>
          </c:cat>
          <c:val>
            <c:numRef>
              <c:f>'alc Rx MH by sex'!$B$35:$B$38</c:f>
              <c:numCache>
                <c:formatCode>0.0%</c:formatCode>
                <c:ptCount val="4"/>
                <c:pt idx="0">
                  <c:v>0.37440000000000001</c:v>
                </c:pt>
                <c:pt idx="1">
                  <c:v>0.189</c:v>
                </c:pt>
                <c:pt idx="2">
                  <c:v>6.3E-2</c:v>
                </c:pt>
                <c:pt idx="3">
                  <c:v>5.8999999999999997E-2</c:v>
                </c:pt>
              </c:numCache>
            </c:numRef>
          </c:val>
        </c:ser>
        <c:ser>
          <c:idx val="1"/>
          <c:order val="1"/>
          <c:tx>
            <c:strRef>
              <c:f>'alc Rx MH by sex'!$C$34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cat>
            <c:strRef>
              <c:f>'alc Rx MH by sex'!$A$35:$A$38</c:f>
              <c:strCache>
                <c:ptCount val="4"/>
                <c:pt idx="0">
                  <c:v>30-day alcohol use </c:v>
                </c:pt>
                <c:pt idx="1">
                  <c:v>Five or more drinks on one occasion in past 30 days </c:v>
                </c:pt>
                <c:pt idx="2">
                  <c:v>Driven under influence in past 30 days </c:v>
                </c:pt>
                <c:pt idx="3">
                  <c:v>Driven in past 30 days after having had 5 or more drinks </c:v>
                </c:pt>
              </c:strCache>
            </c:strRef>
          </c:cat>
          <c:val>
            <c:numRef>
              <c:f>'alc Rx MH by sex'!$C$35:$C$38</c:f>
              <c:numCache>
                <c:formatCode>0.0%</c:formatCode>
                <c:ptCount val="4"/>
                <c:pt idx="0">
                  <c:v>0.42549999999999999</c:v>
                </c:pt>
                <c:pt idx="1">
                  <c:v>0.25359999999999999</c:v>
                </c:pt>
                <c:pt idx="2">
                  <c:v>7.9799999999999996E-2</c:v>
                </c:pt>
                <c:pt idx="3">
                  <c:v>7.17E-2</c:v>
                </c:pt>
              </c:numCache>
            </c:numRef>
          </c:val>
        </c:ser>
        <c:ser>
          <c:idx val="2"/>
          <c:order val="2"/>
          <c:tx>
            <c:strRef>
              <c:f>'alc Rx MH by sex'!$D$34</c:f>
              <c:strCache>
                <c:ptCount val="1"/>
                <c:pt idx="0">
                  <c:v>Female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36781609195399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'alc Rx MH by sex'!$A$35:$A$38</c:f>
              <c:strCache>
                <c:ptCount val="4"/>
                <c:pt idx="0">
                  <c:v>30-day alcohol use </c:v>
                </c:pt>
                <c:pt idx="1">
                  <c:v>Five or more drinks on one occasion in past 30 days </c:v>
                </c:pt>
                <c:pt idx="2">
                  <c:v>Driven under influence in past 30 days </c:v>
                </c:pt>
                <c:pt idx="3">
                  <c:v>Driven in past 30 days after having had 5 or more drinks </c:v>
                </c:pt>
              </c:strCache>
            </c:strRef>
          </c:cat>
          <c:val>
            <c:numRef>
              <c:f>'alc Rx MH by sex'!$D$35:$D$38</c:f>
              <c:numCache>
                <c:formatCode>0.0%</c:formatCode>
                <c:ptCount val="4"/>
                <c:pt idx="0">
                  <c:v>0.3463</c:v>
                </c:pt>
                <c:pt idx="1">
                  <c:v>0.15359999999999999</c:v>
                </c:pt>
                <c:pt idx="2">
                  <c:v>5.45E-2</c:v>
                </c:pt>
                <c:pt idx="3">
                  <c:v>5.2499999999999998E-2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7350784"/>
        <c:axId val="97357824"/>
      </c:barChart>
      <c:catAx>
        <c:axId val="97350784"/>
        <c:scaling>
          <c:orientation val="minMax"/>
        </c:scaling>
        <c:delete val="0"/>
        <c:axPos val="b"/>
        <c:majorTickMark val="out"/>
        <c:minorTickMark val="none"/>
        <c:tickLblPos val="nextTo"/>
        <c:crossAx val="97357824"/>
        <c:crosses val="autoZero"/>
        <c:auto val="1"/>
        <c:lblAlgn val="ctr"/>
        <c:lblOffset val="100"/>
        <c:noMultiLvlLbl val="0"/>
      </c:catAx>
      <c:valAx>
        <c:axId val="9735782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9735078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'Native Am. female ATOD change '!$B$2</c:f>
              <c:strCache>
                <c:ptCount val="1"/>
                <c:pt idx="0">
                  <c:v>Percentage at pre-test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strRef>
              <c:f>'Native Am. female ATOD change '!$A$3:$A$8</c:f>
              <c:strCache>
                <c:ptCount val="6"/>
                <c:pt idx="0">
                  <c:v>Cigarettes </c:v>
                </c:pt>
                <c:pt idx="1">
                  <c:v>Chewing Tobacco </c:v>
                </c:pt>
                <c:pt idx="2">
                  <c:v>Alcohol </c:v>
                </c:pt>
                <c:pt idx="3">
                  <c:v>Binge Drinking </c:v>
                </c:pt>
                <c:pt idx="4">
                  <c:v>Marijuana </c:v>
                </c:pt>
                <c:pt idx="5">
                  <c:v>Inhalant Ever Use </c:v>
                </c:pt>
              </c:strCache>
            </c:strRef>
          </c:cat>
          <c:val>
            <c:numRef>
              <c:f>'Native Am. female ATOD change '!$B$3:$B$8</c:f>
              <c:numCache>
                <c:formatCode>0.0%</c:formatCode>
                <c:ptCount val="6"/>
                <c:pt idx="0">
                  <c:v>0.42109999999999997</c:v>
                </c:pt>
                <c:pt idx="1">
                  <c:v>0</c:v>
                </c:pt>
                <c:pt idx="2">
                  <c:v>0.42109999999999997</c:v>
                </c:pt>
                <c:pt idx="3">
                  <c:v>0.15790000000000001</c:v>
                </c:pt>
                <c:pt idx="4">
                  <c:v>0.26319999999999999</c:v>
                </c:pt>
                <c:pt idx="5">
                  <c:v>0.42109999999999997</c:v>
                </c:pt>
              </c:numCache>
            </c:numRef>
          </c:val>
        </c:ser>
        <c:ser>
          <c:idx val="1"/>
          <c:order val="1"/>
          <c:tx>
            <c:strRef>
              <c:f>'Native Am. female ATOD change '!$C$2</c:f>
              <c:strCache>
                <c:ptCount val="1"/>
                <c:pt idx="0">
                  <c:v>Percentage at post-test</c:v>
                </c:pt>
              </c:strCache>
            </c:strRef>
          </c:tx>
          <c:invertIfNegative val="0"/>
          <c:cat>
            <c:strRef>
              <c:f>'Native Am. female ATOD change '!$A$3:$A$8</c:f>
              <c:strCache>
                <c:ptCount val="6"/>
                <c:pt idx="0">
                  <c:v>Cigarettes </c:v>
                </c:pt>
                <c:pt idx="1">
                  <c:v>Chewing Tobacco </c:v>
                </c:pt>
                <c:pt idx="2">
                  <c:v>Alcohol </c:v>
                </c:pt>
                <c:pt idx="3">
                  <c:v>Binge Drinking </c:v>
                </c:pt>
                <c:pt idx="4">
                  <c:v>Marijuana </c:v>
                </c:pt>
                <c:pt idx="5">
                  <c:v>Inhalant Ever Use </c:v>
                </c:pt>
              </c:strCache>
            </c:strRef>
          </c:cat>
          <c:val>
            <c:numRef>
              <c:f>'Native Am. female ATOD change '!$C$3:$C$8</c:f>
              <c:numCache>
                <c:formatCode>0.0%</c:formatCode>
                <c:ptCount val="6"/>
                <c:pt idx="0">
                  <c:v>0.35289999999999999</c:v>
                </c:pt>
                <c:pt idx="1">
                  <c:v>5.8799999999999998E-2</c:v>
                </c:pt>
                <c:pt idx="2">
                  <c:v>0.29409999999999997</c:v>
                </c:pt>
                <c:pt idx="3">
                  <c:v>5.8799999999999998E-2</c:v>
                </c:pt>
                <c:pt idx="4">
                  <c:v>0.23530000000000001</c:v>
                </c:pt>
                <c:pt idx="5">
                  <c:v>0.17649999999999999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830144"/>
        <c:axId val="109831680"/>
      </c:barChart>
      <c:catAx>
        <c:axId val="109830144"/>
        <c:scaling>
          <c:orientation val="minMax"/>
        </c:scaling>
        <c:delete val="0"/>
        <c:axPos val="b"/>
        <c:majorTickMark val="out"/>
        <c:minorTickMark val="none"/>
        <c:tickLblPos val="nextTo"/>
        <c:crossAx val="109831680"/>
        <c:crosses val="autoZero"/>
        <c:auto val="1"/>
        <c:lblAlgn val="ctr"/>
        <c:lblOffset val="100"/>
        <c:noMultiLvlLbl val="0"/>
      </c:catAx>
      <c:valAx>
        <c:axId val="109831680"/>
        <c:scaling>
          <c:orientation val="minMax"/>
          <c:max val="0.5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10983014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  <c:userShapes r:id="rId2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877324629293133"/>
          <c:y val="0.10033412958211685"/>
          <c:w val="0.85587590012786863"/>
          <c:h val="0.761276602472883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'Native  AM. male ATOD change'!$B$2</c:f>
              <c:strCache>
                <c:ptCount val="1"/>
                <c:pt idx="0">
                  <c:v>Percentage at pre-test</c:v>
                </c:pt>
              </c:strCache>
            </c:strRef>
          </c:tx>
          <c:invertIfNegative val="0"/>
          <c:cat>
            <c:strRef>
              <c:f>'Native  AM. male ATOD change'!$A$3:$A$8</c:f>
              <c:strCache>
                <c:ptCount val="6"/>
                <c:pt idx="0">
                  <c:v>Cigarettes </c:v>
                </c:pt>
                <c:pt idx="1">
                  <c:v>Chewing Tobacco </c:v>
                </c:pt>
                <c:pt idx="2">
                  <c:v>Alcohol </c:v>
                </c:pt>
                <c:pt idx="3">
                  <c:v>Binge Drinking </c:v>
                </c:pt>
                <c:pt idx="4">
                  <c:v>Marijuana </c:v>
                </c:pt>
                <c:pt idx="5">
                  <c:v>Inhalant Ever Use </c:v>
                </c:pt>
              </c:strCache>
            </c:strRef>
          </c:cat>
          <c:val>
            <c:numRef>
              <c:f>'Native  AM. male ATOD change'!$B$3:$B$8</c:f>
              <c:numCache>
                <c:formatCode>0.0%</c:formatCode>
                <c:ptCount val="6"/>
                <c:pt idx="0">
                  <c:v>0.52939999999999998</c:v>
                </c:pt>
                <c:pt idx="1">
                  <c:v>0.17649999999999999</c:v>
                </c:pt>
                <c:pt idx="2">
                  <c:v>0.29409999999999997</c:v>
                </c:pt>
                <c:pt idx="3">
                  <c:v>0.14710000000000001</c:v>
                </c:pt>
                <c:pt idx="4">
                  <c:v>0.47060000000000002</c:v>
                </c:pt>
                <c:pt idx="5">
                  <c:v>0.32350000000000001</c:v>
                </c:pt>
              </c:numCache>
            </c:numRef>
          </c:val>
        </c:ser>
        <c:ser>
          <c:idx val="1"/>
          <c:order val="1"/>
          <c:tx>
            <c:strRef>
              <c:f>'Native  AM. male ATOD change'!$C$2</c:f>
              <c:strCache>
                <c:ptCount val="1"/>
                <c:pt idx="0">
                  <c:v>Percentage at post-test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strRef>
              <c:f>'Native  AM. male ATOD change'!$A$3:$A$8</c:f>
              <c:strCache>
                <c:ptCount val="6"/>
                <c:pt idx="0">
                  <c:v>Cigarettes </c:v>
                </c:pt>
                <c:pt idx="1">
                  <c:v>Chewing Tobacco </c:v>
                </c:pt>
                <c:pt idx="2">
                  <c:v>Alcohol </c:v>
                </c:pt>
                <c:pt idx="3">
                  <c:v>Binge Drinking </c:v>
                </c:pt>
                <c:pt idx="4">
                  <c:v>Marijuana </c:v>
                </c:pt>
                <c:pt idx="5">
                  <c:v>Inhalant Ever Use </c:v>
                </c:pt>
              </c:strCache>
            </c:strRef>
          </c:cat>
          <c:val>
            <c:numRef>
              <c:f>'Native  AM. male ATOD change'!$C$3:$C$8</c:f>
              <c:numCache>
                <c:formatCode>0.0%</c:formatCode>
                <c:ptCount val="6"/>
                <c:pt idx="0">
                  <c:v>0.25</c:v>
                </c:pt>
                <c:pt idx="1">
                  <c:v>6.25E-2</c:v>
                </c:pt>
                <c:pt idx="2">
                  <c:v>0.1875</c:v>
                </c:pt>
                <c:pt idx="3">
                  <c:v>6.25E-2</c:v>
                </c:pt>
                <c:pt idx="4">
                  <c:v>0.40629999999999999</c:v>
                </c:pt>
                <c:pt idx="5">
                  <c:v>0.21879999999999999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872640"/>
        <c:axId val="109874176"/>
      </c:barChart>
      <c:catAx>
        <c:axId val="109872640"/>
        <c:scaling>
          <c:orientation val="minMax"/>
        </c:scaling>
        <c:delete val="0"/>
        <c:axPos val="b"/>
        <c:majorTickMark val="out"/>
        <c:minorTickMark val="none"/>
        <c:tickLblPos val="nextTo"/>
        <c:crossAx val="109874176"/>
        <c:crosses val="autoZero"/>
        <c:auto val="1"/>
        <c:lblAlgn val="ctr"/>
        <c:lblOffset val="100"/>
        <c:noMultiLvlLbl val="0"/>
      </c:catAx>
      <c:valAx>
        <c:axId val="1098741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10987264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  <c:userShapes r:id="rId2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5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</c:dPt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ATOD_prescription!$O$18:$R$19</c:f>
              <c:multiLvlStrCache>
                <c:ptCount val="4"/>
                <c:lvl>
                  <c:pt idx="0">
                    <c:v>Pre</c:v>
                  </c:pt>
                  <c:pt idx="1">
                    <c:v>Post</c:v>
                  </c:pt>
                  <c:pt idx="2">
                    <c:v>Pre</c:v>
                  </c:pt>
                  <c:pt idx="3">
                    <c:v>Post</c:v>
                  </c:pt>
                </c:lvl>
                <c:lvl>
                  <c:pt idx="0">
                    <c:v>Male</c:v>
                  </c:pt>
                  <c:pt idx="2">
                    <c:v>Female</c:v>
                  </c:pt>
                </c:lvl>
              </c:multiLvlStrCache>
            </c:multiLvlStrRef>
          </c:cat>
          <c:val>
            <c:numRef>
              <c:f>ATOD_prescription!$O$20:$R$20</c:f>
              <c:numCache>
                <c:formatCode>0.0%</c:formatCode>
                <c:ptCount val="4"/>
                <c:pt idx="0">
                  <c:v>1.2999999999999999E-2</c:v>
                </c:pt>
                <c:pt idx="1">
                  <c:v>5.7000000000000002E-2</c:v>
                </c:pt>
                <c:pt idx="2">
                  <c:v>4.9000000000000002E-2</c:v>
                </c:pt>
                <c:pt idx="3">
                  <c:v>4.9000000000000002E-2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0252800"/>
        <c:axId val="110254336"/>
      </c:barChart>
      <c:catAx>
        <c:axId val="110252800"/>
        <c:scaling>
          <c:orientation val="minMax"/>
        </c:scaling>
        <c:delete val="0"/>
        <c:axPos val="b"/>
        <c:majorTickMark val="out"/>
        <c:minorTickMark val="none"/>
        <c:tickLblPos val="nextTo"/>
        <c:crossAx val="110254336"/>
        <c:crosses val="autoZero"/>
        <c:auto val="1"/>
        <c:lblAlgn val="ctr"/>
        <c:lblOffset val="100"/>
        <c:noMultiLvlLbl val="0"/>
      </c:catAx>
      <c:valAx>
        <c:axId val="1102543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1102528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'risk of harm'!$B$13</c:f>
              <c:strCache>
                <c:ptCount val="1"/>
                <c:pt idx="0">
                  <c:v>Baseline</c:v>
                </c:pt>
              </c:strCache>
            </c:strRef>
          </c:tx>
          <c:invertIfNegative val="0"/>
          <c:dLbls>
            <c:delete val="1"/>
          </c:dLbls>
          <c:cat>
            <c:strRef>
              <c:f>'risk of harm'!$A$14:$A$18</c:f>
              <c:strCache>
                <c:ptCount val="5"/>
                <c:pt idx="0">
                  <c:v>Smoke one or more packs of cigarettes per day</c:v>
                </c:pt>
                <c:pt idx="1">
                  <c:v>Smoke marijuana one a month or more</c:v>
                </c:pt>
                <c:pt idx="2">
                  <c:v>Smoke marijuana one or twice a week</c:v>
                </c:pt>
                <c:pt idx="3">
                  <c:v>Have one or two drinks of an alcoholic beverage every day</c:v>
                </c:pt>
                <c:pt idx="4">
                  <c:v>Have 5 or more drinks of an alcoholic beverage once or twice a week</c:v>
                </c:pt>
              </c:strCache>
            </c:strRef>
          </c:cat>
          <c:val>
            <c:numRef>
              <c:f>'risk of harm'!$B$14:$B$18</c:f>
              <c:numCache>
                <c:formatCode>0.0%</c:formatCode>
                <c:ptCount val="5"/>
                <c:pt idx="0">
                  <c:v>0.72540000000000004</c:v>
                </c:pt>
                <c:pt idx="1">
                  <c:v>0.60780000000000001</c:v>
                </c:pt>
                <c:pt idx="2">
                  <c:v>0.65910000000000002</c:v>
                </c:pt>
                <c:pt idx="3">
                  <c:v>0.61870000000000003</c:v>
                </c:pt>
                <c:pt idx="4">
                  <c:v>0.64419999999999999</c:v>
                </c:pt>
              </c:numCache>
            </c:numRef>
          </c:val>
        </c:ser>
        <c:ser>
          <c:idx val="1"/>
          <c:order val="1"/>
          <c:tx>
            <c:strRef>
              <c:f>'risk of harm'!$C$13</c:f>
              <c:strCache>
                <c:ptCount val="1"/>
                <c:pt idx="0">
                  <c:v>Posttest</c:v>
                </c:pt>
              </c:strCache>
            </c:strRef>
          </c:tx>
          <c:invertIfNegative val="0"/>
          <c:dLbls>
            <c:delete val="1"/>
          </c:dLbls>
          <c:cat>
            <c:strRef>
              <c:f>'risk of harm'!$A$14:$A$18</c:f>
              <c:strCache>
                <c:ptCount val="5"/>
                <c:pt idx="0">
                  <c:v>Smoke one or more packs of cigarettes per day</c:v>
                </c:pt>
                <c:pt idx="1">
                  <c:v>Smoke marijuana one a month or more</c:v>
                </c:pt>
                <c:pt idx="2">
                  <c:v>Smoke marijuana one or twice a week</c:v>
                </c:pt>
                <c:pt idx="3">
                  <c:v>Have one or two drinks of an alcoholic beverage every day</c:v>
                </c:pt>
                <c:pt idx="4">
                  <c:v>Have 5 or more drinks of an alcoholic beverage once or twice a week</c:v>
                </c:pt>
              </c:strCache>
            </c:strRef>
          </c:cat>
          <c:val>
            <c:numRef>
              <c:f>'risk of harm'!$C$14:$C$18</c:f>
              <c:numCache>
                <c:formatCode>0.0%</c:formatCode>
                <c:ptCount val="5"/>
                <c:pt idx="0">
                  <c:v>0.754</c:v>
                </c:pt>
                <c:pt idx="1">
                  <c:v>0.624</c:v>
                </c:pt>
                <c:pt idx="2">
                  <c:v>0.67700000000000005</c:v>
                </c:pt>
                <c:pt idx="3">
                  <c:v>0.66</c:v>
                </c:pt>
                <c:pt idx="4">
                  <c:v>0.69299999999999995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0289280"/>
        <c:axId val="110290816"/>
      </c:barChart>
      <c:catAx>
        <c:axId val="110289280"/>
        <c:scaling>
          <c:orientation val="minMax"/>
        </c:scaling>
        <c:delete val="0"/>
        <c:axPos val="b"/>
        <c:majorTickMark val="out"/>
        <c:minorTickMark val="none"/>
        <c:tickLblPos val="nextTo"/>
        <c:crossAx val="110290816"/>
        <c:crosses val="autoZero"/>
        <c:auto val="1"/>
        <c:lblAlgn val="ctr"/>
        <c:lblOffset val="100"/>
        <c:noMultiLvlLbl val="0"/>
      </c:catAx>
      <c:valAx>
        <c:axId val="1102908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11028928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181787059226294"/>
          <c:y val="0.12552049263072884"/>
          <c:w val="0.83339952071208478"/>
          <c:h val="0.659765596608116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'risk of harm'!$B$23</c:f>
              <c:strCache>
                <c:ptCount val="1"/>
                <c:pt idx="0">
                  <c:v>Baseline</c:v>
                </c:pt>
              </c:strCache>
            </c:strRef>
          </c:tx>
          <c:invertIfNegative val="0"/>
          <c:cat>
            <c:strRef>
              <c:f>'risk of harm'!$A$24:$A$25</c:f>
              <c:strCache>
                <c:ptCount val="2"/>
                <c:pt idx="0">
                  <c:v>How wrong parents feel for you to drink alcohol</c:v>
                </c:pt>
                <c:pt idx="1">
                  <c:v>How wrong you feel for someone your age to drink alcohol</c:v>
                </c:pt>
              </c:strCache>
            </c:strRef>
          </c:cat>
          <c:val>
            <c:numRef>
              <c:f>'risk of harm'!$B$24:$B$25</c:f>
              <c:numCache>
                <c:formatCode>0.0%</c:formatCode>
                <c:ptCount val="2"/>
                <c:pt idx="0">
                  <c:v>0.96450000000000002</c:v>
                </c:pt>
                <c:pt idx="1">
                  <c:v>0.94689999999999996</c:v>
                </c:pt>
              </c:numCache>
            </c:numRef>
          </c:val>
        </c:ser>
        <c:ser>
          <c:idx val="1"/>
          <c:order val="1"/>
          <c:tx>
            <c:strRef>
              <c:f>'risk of harm'!$C$23</c:f>
              <c:strCache>
                <c:ptCount val="1"/>
                <c:pt idx="0">
                  <c:v>Posttest</c:v>
                </c:pt>
              </c:strCache>
            </c:strRef>
          </c:tx>
          <c:invertIfNegative val="0"/>
          <c:cat>
            <c:strRef>
              <c:f>'risk of harm'!$A$24:$A$25</c:f>
              <c:strCache>
                <c:ptCount val="2"/>
                <c:pt idx="0">
                  <c:v>How wrong parents feel for you to drink alcohol</c:v>
                </c:pt>
                <c:pt idx="1">
                  <c:v>How wrong you feel for someone your age to drink alcohol</c:v>
                </c:pt>
              </c:strCache>
            </c:strRef>
          </c:cat>
          <c:val>
            <c:numRef>
              <c:f>'risk of harm'!$C$24:$C$25</c:f>
              <c:numCache>
                <c:formatCode>0.0%</c:formatCode>
                <c:ptCount val="2"/>
                <c:pt idx="0">
                  <c:v>0.95309999999999995</c:v>
                </c:pt>
                <c:pt idx="1">
                  <c:v>0.93700000000000006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0331008"/>
        <c:axId val="110332544"/>
      </c:barChart>
      <c:catAx>
        <c:axId val="110331008"/>
        <c:scaling>
          <c:orientation val="minMax"/>
        </c:scaling>
        <c:delete val="0"/>
        <c:axPos val="b"/>
        <c:majorTickMark val="out"/>
        <c:minorTickMark val="none"/>
        <c:tickLblPos val="nextTo"/>
        <c:crossAx val="110332544"/>
        <c:crosses val="autoZero"/>
        <c:auto val="1"/>
        <c:lblAlgn val="ctr"/>
        <c:lblOffset val="100"/>
        <c:noMultiLvlLbl val="0"/>
      </c:catAx>
      <c:valAx>
        <c:axId val="110332544"/>
        <c:scaling>
          <c:orientation val="minMax"/>
          <c:max val="1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110331008"/>
        <c:crosses val="autoZero"/>
        <c:crossBetween val="between"/>
        <c:majorUnit val="0.1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'alc Rx MH by race'!$B$1</c:f>
              <c:strCache>
                <c:ptCount val="1"/>
                <c:pt idx="0">
                  <c:v>White (n=783)</c:v>
                </c:pt>
              </c:strCache>
            </c:strRef>
          </c:tx>
          <c:invertIfNegative val="0"/>
          <c:cat>
            <c:strRef>
              <c:f>'alc Rx MH by race'!$A$2:$A$5</c:f>
              <c:strCache>
                <c:ptCount val="4"/>
                <c:pt idx="0">
                  <c:v>30-day alcohol use </c:v>
                </c:pt>
                <c:pt idx="1">
                  <c:v>Five or more drinks on one occasion in past 30 days </c:v>
                </c:pt>
                <c:pt idx="2">
                  <c:v>Driven under influence in past 30 days </c:v>
                </c:pt>
                <c:pt idx="3">
                  <c:v>Driven in past 30 days after having had 5 or more drinks </c:v>
                </c:pt>
              </c:strCache>
            </c:strRef>
          </c:cat>
          <c:val>
            <c:numRef>
              <c:f>'alc Rx MH by race'!$B$2:$B$5</c:f>
              <c:numCache>
                <c:formatCode>0.0%</c:formatCode>
                <c:ptCount val="4"/>
                <c:pt idx="0">
                  <c:v>0.39850000000000002</c:v>
                </c:pt>
                <c:pt idx="1">
                  <c:v>0.152</c:v>
                </c:pt>
                <c:pt idx="2">
                  <c:v>5.6000000000000001E-2</c:v>
                </c:pt>
                <c:pt idx="3">
                  <c:v>5.8599999999999999E-2</c:v>
                </c:pt>
              </c:numCache>
            </c:numRef>
          </c:val>
        </c:ser>
        <c:ser>
          <c:idx val="1"/>
          <c:order val="1"/>
          <c:tx>
            <c:strRef>
              <c:f>'alc Rx MH by race'!$C$1</c:f>
              <c:strCache>
                <c:ptCount val="1"/>
                <c:pt idx="0">
                  <c:v>Hispanic (n=1135)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7429193899782137E-2"/>
                  <c:y val="2.17639982502187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'alc Rx MH by race'!$A$2:$A$5</c:f>
              <c:strCache>
                <c:ptCount val="4"/>
                <c:pt idx="0">
                  <c:v>30-day alcohol use </c:v>
                </c:pt>
                <c:pt idx="1">
                  <c:v>Five or more drinks on one occasion in past 30 days </c:v>
                </c:pt>
                <c:pt idx="2">
                  <c:v>Driven under influence in past 30 days </c:v>
                </c:pt>
                <c:pt idx="3">
                  <c:v>Driven in past 30 days after having had 5 or more drinks </c:v>
                </c:pt>
              </c:strCache>
            </c:strRef>
          </c:cat>
          <c:val>
            <c:numRef>
              <c:f>'alc Rx MH by race'!$C$2:$C$5</c:f>
              <c:numCache>
                <c:formatCode>0.0%</c:formatCode>
                <c:ptCount val="4"/>
                <c:pt idx="0">
                  <c:v>0.39739999999999998</c:v>
                </c:pt>
                <c:pt idx="1">
                  <c:v>0.2155</c:v>
                </c:pt>
                <c:pt idx="2">
                  <c:v>6.8000000000000005E-2</c:v>
                </c:pt>
                <c:pt idx="3">
                  <c:v>6.4399999999999999E-2</c:v>
                </c:pt>
              </c:numCache>
            </c:numRef>
          </c:val>
        </c:ser>
        <c:ser>
          <c:idx val="2"/>
          <c:order val="2"/>
          <c:tx>
            <c:strRef>
              <c:f>'alc Rx MH by race'!$D$1</c:f>
              <c:strCache>
                <c:ptCount val="1"/>
                <c:pt idx="0">
                  <c:v>Native American (n=350)</c:v>
                </c:pt>
              </c:strCache>
            </c:strRef>
          </c:tx>
          <c:invertIfNegative val="0"/>
          <c:cat>
            <c:strRef>
              <c:f>'alc Rx MH by race'!$A$2:$A$5</c:f>
              <c:strCache>
                <c:ptCount val="4"/>
                <c:pt idx="0">
                  <c:v>30-day alcohol use </c:v>
                </c:pt>
                <c:pt idx="1">
                  <c:v>Five or more drinks on one occasion in past 30 days </c:v>
                </c:pt>
                <c:pt idx="2">
                  <c:v>Driven under influence in past 30 days </c:v>
                </c:pt>
                <c:pt idx="3">
                  <c:v>Driven in past 30 days after having had 5 or more drinks </c:v>
                </c:pt>
              </c:strCache>
            </c:strRef>
          </c:cat>
          <c:val>
            <c:numRef>
              <c:f>'alc Rx MH by race'!$D$2:$D$5</c:f>
              <c:numCache>
                <c:formatCode>0.0%</c:formatCode>
                <c:ptCount val="4"/>
                <c:pt idx="0">
                  <c:v>0.2429</c:v>
                </c:pt>
                <c:pt idx="1">
                  <c:v>0.1852</c:v>
                </c:pt>
                <c:pt idx="2">
                  <c:v>4.8300000000000003E-2</c:v>
                </c:pt>
                <c:pt idx="3">
                  <c:v>3.7100000000000001E-2</c:v>
                </c:pt>
              </c:numCache>
            </c:numRef>
          </c:val>
        </c:ser>
        <c:ser>
          <c:idx val="3"/>
          <c:order val="3"/>
          <c:tx>
            <c:strRef>
              <c:f>'alc Rx MH by race'!$E$1</c:f>
              <c:strCache>
                <c:ptCount val="1"/>
                <c:pt idx="0">
                  <c:v>Other (n=72)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2.178649237472767E-2"/>
                  <c:y val="1.2504738990959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'alc Rx MH by race'!$A$2:$A$5</c:f>
              <c:strCache>
                <c:ptCount val="4"/>
                <c:pt idx="0">
                  <c:v>30-day alcohol use </c:v>
                </c:pt>
                <c:pt idx="1">
                  <c:v>Five or more drinks on one occasion in past 30 days </c:v>
                </c:pt>
                <c:pt idx="2">
                  <c:v>Driven under influence in past 30 days </c:v>
                </c:pt>
                <c:pt idx="3">
                  <c:v>Driven in past 30 days after having had 5 or more drinks </c:v>
                </c:pt>
              </c:strCache>
            </c:strRef>
          </c:cat>
          <c:val>
            <c:numRef>
              <c:f>'alc Rx MH by race'!$E$2:$E$5</c:f>
              <c:numCache>
                <c:formatCode>0.0%</c:formatCode>
                <c:ptCount val="4"/>
                <c:pt idx="0">
                  <c:v>0.38890000000000002</c:v>
                </c:pt>
                <c:pt idx="1">
                  <c:v>0.19439999999999999</c:v>
                </c:pt>
                <c:pt idx="2">
                  <c:v>0.1389</c:v>
                </c:pt>
                <c:pt idx="3">
                  <c:v>8.4500000000000006E-2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8874752"/>
        <c:axId val="108885888"/>
      </c:barChart>
      <c:catAx>
        <c:axId val="108874752"/>
        <c:scaling>
          <c:orientation val="minMax"/>
        </c:scaling>
        <c:delete val="0"/>
        <c:axPos val="b"/>
        <c:majorTickMark val="none"/>
        <c:minorTickMark val="none"/>
        <c:tickLblPos val="nextTo"/>
        <c:crossAx val="108885888"/>
        <c:crosses val="autoZero"/>
        <c:auto val="1"/>
        <c:lblAlgn val="ctr"/>
        <c:lblOffset val="100"/>
        <c:noMultiLvlLbl val="0"/>
      </c:catAx>
      <c:valAx>
        <c:axId val="10888588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0887475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1.7259386055003993E-2"/>
          <c:y val="2.1366848374722389E-3"/>
          <c:w val="0.94313823272090991"/>
          <c:h val="0.1066438522107813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'alc Rx MH by agegrp'!$A$50</c:f>
              <c:strCache>
                <c:ptCount val="1"/>
                <c:pt idx="0">
                  <c:v>Ages 18-20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4367816091954037E-2"/>
                  <c:y val="5.12820512820512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4367816091954023E-2"/>
                  <c:y val="1.538461538461538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'alc Rx MH by agegrp'!$B$49:$C$49</c:f>
              <c:strCache>
                <c:ptCount val="2"/>
                <c:pt idx="0">
                  <c:v>30-day alcohol use </c:v>
                </c:pt>
                <c:pt idx="1">
                  <c:v>Five or more drinks on one occasion in past 30 days </c:v>
                </c:pt>
              </c:strCache>
            </c:strRef>
          </c:cat>
          <c:val>
            <c:numRef>
              <c:f>'alc Rx MH by agegrp'!$B$50:$C$50</c:f>
              <c:numCache>
                <c:formatCode>0.0%</c:formatCode>
                <c:ptCount val="2"/>
                <c:pt idx="0">
                  <c:v>0.31340000000000001</c:v>
                </c:pt>
                <c:pt idx="1">
                  <c:v>0.22389999999999999</c:v>
                </c:pt>
              </c:numCache>
            </c:numRef>
          </c:val>
        </c:ser>
        <c:ser>
          <c:idx val="1"/>
          <c:order val="1"/>
          <c:tx>
            <c:strRef>
              <c:f>'alc Rx MH by agegrp'!$A$51</c:f>
              <c:strCache>
                <c:ptCount val="1"/>
                <c:pt idx="0">
                  <c:v>Ages 21-25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2.1551724137931036E-2"/>
                  <c:y val="-2.56410256410261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'alc Rx MH by agegrp'!$B$49:$C$49</c:f>
              <c:strCache>
                <c:ptCount val="2"/>
                <c:pt idx="0">
                  <c:v>30-day alcohol use </c:v>
                </c:pt>
                <c:pt idx="1">
                  <c:v>Five or more drinks on one occasion in past 30 days </c:v>
                </c:pt>
              </c:strCache>
            </c:strRef>
          </c:cat>
          <c:val>
            <c:numRef>
              <c:f>'alc Rx MH by agegrp'!$B$51:$C$51</c:f>
              <c:numCache>
                <c:formatCode>0.0%</c:formatCode>
                <c:ptCount val="2"/>
                <c:pt idx="0">
                  <c:v>0.39800000000000002</c:v>
                </c:pt>
                <c:pt idx="1">
                  <c:v>0.25990000000000002</c:v>
                </c:pt>
              </c:numCache>
            </c:numRef>
          </c:val>
        </c:ser>
        <c:ser>
          <c:idx val="2"/>
          <c:order val="2"/>
          <c:tx>
            <c:strRef>
              <c:f>'alc Rx MH by agegrp'!$A$52</c:f>
              <c:strCache>
                <c:ptCount val="1"/>
                <c:pt idx="0">
                  <c:v>Ages 26-30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'alc Rx MH by agegrp'!$B$49:$C$49</c:f>
              <c:strCache>
                <c:ptCount val="2"/>
                <c:pt idx="0">
                  <c:v>30-day alcohol use </c:v>
                </c:pt>
                <c:pt idx="1">
                  <c:v>Five or more drinks on one occasion in past 30 days </c:v>
                </c:pt>
              </c:strCache>
            </c:strRef>
          </c:cat>
          <c:val>
            <c:numRef>
              <c:f>'alc Rx MH by agegrp'!$B$52:$C$52</c:f>
              <c:numCache>
                <c:formatCode>0.0%</c:formatCode>
                <c:ptCount val="2"/>
                <c:pt idx="0">
                  <c:v>0.44669999999999999</c:v>
                </c:pt>
                <c:pt idx="1">
                  <c:v>0.2591</c:v>
                </c:pt>
              </c:numCache>
            </c:numRef>
          </c:val>
        </c:ser>
        <c:ser>
          <c:idx val="3"/>
          <c:order val="3"/>
          <c:tx>
            <c:strRef>
              <c:f>'alc Rx MH by agegrp'!$A$53</c:f>
              <c:strCache>
                <c:ptCount val="1"/>
                <c:pt idx="0">
                  <c:v>Ages 31-40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678160919540231E-2"/>
                  <c:y val="-1.2820512820512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804597701149427E-2"/>
                  <c:y val="-5.12820512820517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'alc Rx MH by agegrp'!$B$49:$C$49</c:f>
              <c:strCache>
                <c:ptCount val="2"/>
                <c:pt idx="0">
                  <c:v>30-day alcohol use </c:v>
                </c:pt>
                <c:pt idx="1">
                  <c:v>Five or more drinks on one occasion in past 30 days </c:v>
                </c:pt>
              </c:strCache>
            </c:strRef>
          </c:cat>
          <c:val>
            <c:numRef>
              <c:f>'alc Rx MH by agegrp'!$B$53:$C$53</c:f>
              <c:numCache>
                <c:formatCode>0.0%</c:formatCode>
                <c:ptCount val="2"/>
                <c:pt idx="0">
                  <c:v>0.4451</c:v>
                </c:pt>
                <c:pt idx="1">
                  <c:v>0.24740000000000001</c:v>
                </c:pt>
              </c:numCache>
            </c:numRef>
          </c:val>
        </c:ser>
        <c:ser>
          <c:idx val="4"/>
          <c:order val="4"/>
          <c:tx>
            <c:strRef>
              <c:f>'alc Rx MH by agegrp'!$A$54</c:f>
              <c:strCache>
                <c:ptCount val="1"/>
                <c:pt idx="0">
                  <c:v>Ages 41-50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494252873563218E-2"/>
                  <c:y val="-1.538461538461538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67816091954023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'alc Rx MH by agegrp'!$B$49:$C$49</c:f>
              <c:strCache>
                <c:ptCount val="2"/>
                <c:pt idx="0">
                  <c:v>30-day alcohol use </c:v>
                </c:pt>
                <c:pt idx="1">
                  <c:v>Five or more drinks on one occasion in past 30 days </c:v>
                </c:pt>
              </c:strCache>
            </c:strRef>
          </c:cat>
          <c:val>
            <c:numRef>
              <c:f>'alc Rx MH by agegrp'!$B$54:$C$54</c:f>
              <c:numCache>
                <c:formatCode>0.0%</c:formatCode>
                <c:ptCount val="2"/>
                <c:pt idx="0">
                  <c:v>0.35709999999999997</c:v>
                </c:pt>
                <c:pt idx="1">
                  <c:v>0.1555</c:v>
                </c:pt>
              </c:numCache>
            </c:numRef>
          </c:val>
        </c:ser>
        <c:ser>
          <c:idx val="5"/>
          <c:order val="5"/>
          <c:tx>
            <c:strRef>
              <c:f>'alc Rx MH by agegrp'!$A$55</c:f>
              <c:strCache>
                <c:ptCount val="1"/>
                <c:pt idx="0">
                  <c:v>Ages 51-60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367816091954023E-2"/>
                  <c:y val="5.12820512820512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'alc Rx MH by agegrp'!$B$49:$C$49</c:f>
              <c:strCache>
                <c:ptCount val="2"/>
                <c:pt idx="0">
                  <c:v>30-day alcohol use </c:v>
                </c:pt>
                <c:pt idx="1">
                  <c:v>Five or more drinks on one occasion in past 30 days </c:v>
                </c:pt>
              </c:strCache>
            </c:strRef>
          </c:cat>
          <c:val>
            <c:numRef>
              <c:f>'alc Rx MH by agegrp'!$B$55:$C$55</c:f>
              <c:numCache>
                <c:formatCode>0.0%</c:formatCode>
                <c:ptCount val="2"/>
                <c:pt idx="0">
                  <c:v>0.33329999999999999</c:v>
                </c:pt>
                <c:pt idx="1">
                  <c:v>0.1216</c:v>
                </c:pt>
              </c:numCache>
            </c:numRef>
          </c:val>
        </c:ser>
        <c:ser>
          <c:idx val="6"/>
          <c:order val="6"/>
          <c:tx>
            <c:strRef>
              <c:f>'alc Rx MH by agegrp'!$A$56</c:f>
              <c:strCache>
                <c:ptCount val="1"/>
                <c:pt idx="0">
                  <c:v>Ages 61 +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'alc Rx MH by agegrp'!$B$49:$C$49</c:f>
              <c:strCache>
                <c:ptCount val="2"/>
                <c:pt idx="0">
                  <c:v>30-day alcohol use </c:v>
                </c:pt>
                <c:pt idx="1">
                  <c:v>Five or more drinks on one occasion in past 30 days </c:v>
                </c:pt>
              </c:strCache>
            </c:strRef>
          </c:cat>
          <c:val>
            <c:numRef>
              <c:f>'alc Rx MH by agegrp'!$B$56:$C$56</c:f>
              <c:numCache>
                <c:formatCode>0.0%</c:formatCode>
                <c:ptCount val="2"/>
                <c:pt idx="0">
                  <c:v>0.2676</c:v>
                </c:pt>
                <c:pt idx="1">
                  <c:v>4.1099999999999998E-2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9143168"/>
        <c:axId val="89150208"/>
      </c:barChart>
      <c:catAx>
        <c:axId val="89143168"/>
        <c:scaling>
          <c:orientation val="minMax"/>
        </c:scaling>
        <c:delete val="0"/>
        <c:axPos val="b"/>
        <c:majorTickMark val="out"/>
        <c:minorTickMark val="none"/>
        <c:tickLblPos val="nextTo"/>
        <c:crossAx val="89150208"/>
        <c:crosses val="autoZero"/>
        <c:auto val="1"/>
        <c:lblAlgn val="ctr"/>
        <c:lblOffset val="100"/>
        <c:noMultiLvlLbl val="0"/>
      </c:catAx>
      <c:valAx>
        <c:axId val="8915020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891431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'alc Rx MH by agegrp'!$E$50</c:f>
              <c:strCache>
                <c:ptCount val="1"/>
                <c:pt idx="0">
                  <c:v>Ages 18-20 </c:v>
                </c:pt>
              </c:strCache>
            </c:strRef>
          </c:tx>
          <c:invertIfNegative val="0"/>
          <c:cat>
            <c:strRef>
              <c:f>'alc Rx MH by agegrp'!$F$49:$G$49</c:f>
              <c:strCache>
                <c:ptCount val="2"/>
                <c:pt idx="0">
                  <c:v>Driven under influence in past 30 days </c:v>
                </c:pt>
                <c:pt idx="1">
                  <c:v>Driven in past 30 days after having had 5 or more drinks </c:v>
                </c:pt>
              </c:strCache>
            </c:strRef>
          </c:cat>
          <c:val>
            <c:numRef>
              <c:f>'alc Rx MH by agegrp'!$F$50:$G$50</c:f>
              <c:numCache>
                <c:formatCode>0.0%</c:formatCode>
                <c:ptCount val="2"/>
                <c:pt idx="0">
                  <c:v>0.13569999999999999</c:v>
                </c:pt>
                <c:pt idx="1">
                  <c:v>0.14929999999999999</c:v>
                </c:pt>
              </c:numCache>
            </c:numRef>
          </c:val>
        </c:ser>
        <c:ser>
          <c:idx val="1"/>
          <c:order val="1"/>
          <c:tx>
            <c:strRef>
              <c:f>'alc Rx MH by agegrp'!$E$51</c:f>
              <c:strCache>
                <c:ptCount val="1"/>
                <c:pt idx="0">
                  <c:v>Ages 21-25</c:v>
                </c:pt>
              </c:strCache>
            </c:strRef>
          </c:tx>
          <c:invertIfNegative val="0"/>
          <c:cat>
            <c:strRef>
              <c:f>'alc Rx MH by agegrp'!$F$49:$G$49</c:f>
              <c:strCache>
                <c:ptCount val="2"/>
                <c:pt idx="0">
                  <c:v>Driven under influence in past 30 days </c:v>
                </c:pt>
                <c:pt idx="1">
                  <c:v>Driven in past 30 days after having had 5 or more drinks </c:v>
                </c:pt>
              </c:strCache>
            </c:strRef>
          </c:cat>
          <c:val>
            <c:numRef>
              <c:f>'alc Rx MH by agegrp'!$F$51:$G$51</c:f>
              <c:numCache>
                <c:formatCode>0.0%</c:formatCode>
                <c:ptCount val="2"/>
                <c:pt idx="0">
                  <c:v>9.8000000000000004E-2</c:v>
                </c:pt>
                <c:pt idx="1">
                  <c:v>7.5399999999999995E-2</c:v>
                </c:pt>
              </c:numCache>
            </c:numRef>
          </c:val>
        </c:ser>
        <c:ser>
          <c:idx val="2"/>
          <c:order val="2"/>
          <c:tx>
            <c:strRef>
              <c:f>'alc Rx MH by agegrp'!$E$52</c:f>
              <c:strCache>
                <c:ptCount val="1"/>
                <c:pt idx="0">
                  <c:v>Ages 26-30</c:v>
                </c:pt>
              </c:strCache>
            </c:strRef>
          </c:tx>
          <c:invertIfNegative val="0"/>
          <c:cat>
            <c:strRef>
              <c:f>'alc Rx MH by agegrp'!$F$49:$G$49</c:f>
              <c:strCache>
                <c:ptCount val="2"/>
                <c:pt idx="0">
                  <c:v>Driven under influence in past 30 days </c:v>
                </c:pt>
                <c:pt idx="1">
                  <c:v>Driven in past 30 days after having had 5 or more drinks </c:v>
                </c:pt>
              </c:strCache>
            </c:strRef>
          </c:cat>
          <c:val>
            <c:numRef>
              <c:f>'alc Rx MH by agegrp'!$F$52:$G$52</c:f>
              <c:numCache>
                <c:formatCode>0.0%</c:formatCode>
                <c:ptCount val="2"/>
                <c:pt idx="0">
                  <c:v>5.6500000000000002E-2</c:v>
                </c:pt>
                <c:pt idx="1">
                  <c:v>4.3299999999999998E-2</c:v>
                </c:pt>
              </c:numCache>
            </c:numRef>
          </c:val>
        </c:ser>
        <c:ser>
          <c:idx val="3"/>
          <c:order val="3"/>
          <c:tx>
            <c:strRef>
              <c:f>'alc Rx MH by agegrp'!$E$53</c:f>
              <c:strCache>
                <c:ptCount val="1"/>
                <c:pt idx="0">
                  <c:v>Ages 31-40</c:v>
                </c:pt>
              </c:strCache>
            </c:strRef>
          </c:tx>
          <c:invertIfNegative val="0"/>
          <c:cat>
            <c:strRef>
              <c:f>'alc Rx MH by agegrp'!$F$49:$G$49</c:f>
              <c:strCache>
                <c:ptCount val="2"/>
                <c:pt idx="0">
                  <c:v>Driven under influence in past 30 days </c:v>
                </c:pt>
                <c:pt idx="1">
                  <c:v>Driven in past 30 days after having had 5 or more drinks </c:v>
                </c:pt>
              </c:strCache>
            </c:strRef>
          </c:cat>
          <c:val>
            <c:numRef>
              <c:f>'alc Rx MH by agegrp'!$F$53:$G$53</c:f>
              <c:numCache>
                <c:formatCode>0.0%</c:formatCode>
                <c:ptCount val="2"/>
                <c:pt idx="0">
                  <c:v>7.5800000000000006E-2</c:v>
                </c:pt>
                <c:pt idx="1">
                  <c:v>6.3200000000000006E-2</c:v>
                </c:pt>
              </c:numCache>
            </c:numRef>
          </c:val>
        </c:ser>
        <c:ser>
          <c:idx val="4"/>
          <c:order val="4"/>
          <c:tx>
            <c:strRef>
              <c:f>'alc Rx MH by agegrp'!$E$54</c:f>
              <c:strCache>
                <c:ptCount val="1"/>
                <c:pt idx="0">
                  <c:v>Ages 41-50 </c:v>
                </c:pt>
              </c:strCache>
            </c:strRef>
          </c:tx>
          <c:invertIfNegative val="0"/>
          <c:cat>
            <c:strRef>
              <c:f>'alc Rx MH by agegrp'!$F$49:$G$49</c:f>
              <c:strCache>
                <c:ptCount val="2"/>
                <c:pt idx="0">
                  <c:v>Driven under influence in past 30 days </c:v>
                </c:pt>
                <c:pt idx="1">
                  <c:v>Driven in past 30 days after having had 5 or more drinks </c:v>
                </c:pt>
              </c:strCache>
            </c:strRef>
          </c:cat>
          <c:val>
            <c:numRef>
              <c:f>'alc Rx MH by agegrp'!$F$54:$G$54</c:f>
              <c:numCache>
                <c:formatCode>0.0%</c:formatCode>
                <c:ptCount val="2"/>
                <c:pt idx="0">
                  <c:v>5.3900000000000003E-2</c:v>
                </c:pt>
                <c:pt idx="1">
                  <c:v>5.16E-2</c:v>
                </c:pt>
              </c:numCache>
            </c:numRef>
          </c:val>
        </c:ser>
        <c:ser>
          <c:idx val="5"/>
          <c:order val="5"/>
          <c:tx>
            <c:strRef>
              <c:f>'alc Rx MH by agegrp'!$E$55</c:f>
              <c:strCache>
                <c:ptCount val="1"/>
                <c:pt idx="0">
                  <c:v>Ages 51-60</c:v>
                </c:pt>
              </c:strCache>
            </c:strRef>
          </c:tx>
          <c:invertIfNegative val="0"/>
          <c:cat>
            <c:strRef>
              <c:f>'alc Rx MH by agegrp'!$F$49:$G$49</c:f>
              <c:strCache>
                <c:ptCount val="2"/>
                <c:pt idx="0">
                  <c:v>Driven under influence in past 30 days </c:v>
                </c:pt>
                <c:pt idx="1">
                  <c:v>Driven in past 30 days after having had 5 or more drinks </c:v>
                </c:pt>
              </c:strCache>
            </c:strRef>
          </c:cat>
          <c:val>
            <c:numRef>
              <c:f>'alc Rx MH by agegrp'!$F$55:$G$55</c:f>
              <c:numCache>
                <c:formatCode>0.0%</c:formatCode>
                <c:ptCount val="2"/>
                <c:pt idx="0">
                  <c:v>2.1299999999999999E-2</c:v>
                </c:pt>
                <c:pt idx="1">
                  <c:v>2.4500000000000001E-2</c:v>
                </c:pt>
              </c:numCache>
            </c:numRef>
          </c:val>
        </c:ser>
        <c:ser>
          <c:idx val="6"/>
          <c:order val="6"/>
          <c:tx>
            <c:strRef>
              <c:f>'alc Rx MH by agegrp'!$E$56</c:f>
              <c:strCache>
                <c:ptCount val="1"/>
                <c:pt idx="0">
                  <c:v>Ages 61 +</c:v>
                </c:pt>
              </c:strCache>
            </c:strRef>
          </c:tx>
          <c:invertIfNegative val="0"/>
          <c:cat>
            <c:strRef>
              <c:f>'alc Rx MH by agegrp'!$F$49:$G$49</c:f>
              <c:strCache>
                <c:ptCount val="2"/>
                <c:pt idx="0">
                  <c:v>Driven under influence in past 30 days </c:v>
                </c:pt>
                <c:pt idx="1">
                  <c:v>Driven in past 30 days after having had 5 or more drinks </c:v>
                </c:pt>
              </c:strCache>
            </c:strRef>
          </c:cat>
          <c:val>
            <c:numRef>
              <c:f>'alc Rx MH by agegrp'!$F$56:$G$56</c:f>
              <c:numCache>
                <c:formatCode>0.0%</c:formatCode>
                <c:ptCount val="2"/>
                <c:pt idx="0">
                  <c:v>2.23E-2</c:v>
                </c:pt>
                <c:pt idx="1">
                  <c:v>3.7400000000000003E-2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621184"/>
        <c:axId val="89164800"/>
      </c:barChart>
      <c:catAx>
        <c:axId val="86621184"/>
        <c:scaling>
          <c:orientation val="minMax"/>
        </c:scaling>
        <c:delete val="0"/>
        <c:axPos val="b"/>
        <c:majorTickMark val="out"/>
        <c:minorTickMark val="none"/>
        <c:tickLblPos val="nextTo"/>
        <c:crossAx val="89164800"/>
        <c:crosses val="autoZero"/>
        <c:auto val="1"/>
        <c:lblAlgn val="ctr"/>
        <c:lblOffset val="100"/>
        <c:noMultiLvlLbl val="0"/>
      </c:catAx>
      <c:valAx>
        <c:axId val="8916480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866211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'by veteran'!$A$53</c:f>
              <c:strCache>
                <c:ptCount val="1"/>
                <c:pt idx="0">
                  <c:v>Past 30 days binge drinking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veteran'!$B$52:$C$52</c:f>
              <c:strCache>
                <c:ptCount val="2"/>
                <c:pt idx="0">
                  <c:v>Veteran/Active Duty</c:v>
                </c:pt>
                <c:pt idx="1">
                  <c:v>Non-Veteran</c:v>
                </c:pt>
              </c:strCache>
            </c:strRef>
          </c:cat>
          <c:val>
            <c:numRef>
              <c:f>'by veteran'!$B$53:$C$53</c:f>
              <c:numCache>
                <c:formatCode>0.0%</c:formatCode>
                <c:ptCount val="2"/>
                <c:pt idx="0">
                  <c:v>0.20250000000000001</c:v>
                </c:pt>
                <c:pt idx="1">
                  <c:v>0.1714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067648"/>
        <c:axId val="109069440"/>
      </c:barChart>
      <c:catAx>
        <c:axId val="109067648"/>
        <c:scaling>
          <c:orientation val="minMax"/>
        </c:scaling>
        <c:delete val="0"/>
        <c:axPos val="b"/>
        <c:majorTickMark val="out"/>
        <c:minorTickMark val="none"/>
        <c:tickLblPos val="nextTo"/>
        <c:crossAx val="109069440"/>
        <c:crosses val="autoZero"/>
        <c:auto val="1"/>
        <c:lblAlgn val="ctr"/>
        <c:lblOffset val="100"/>
        <c:noMultiLvlLbl val="0"/>
      </c:catAx>
      <c:valAx>
        <c:axId val="109069440"/>
        <c:scaling>
          <c:orientation val="minMax"/>
          <c:min val="0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09067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r_q22!$C$1</c:f>
              <c:strCache>
                <c:ptCount val="1"/>
                <c:pt idx="0">
                  <c:v>Access to Alcohol (n=202)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r_q22!$B$2:$B$12</c:f>
              <c:strCache>
                <c:ptCount val="11"/>
                <c:pt idx="0">
                  <c:v>Bought it at a store</c:v>
                </c:pt>
                <c:pt idx="1">
                  <c:v>Bought it at a restaurant/bar/public place</c:v>
                </c:pt>
                <c:pt idx="2">
                  <c:v>Parent/guardian gave or bought it</c:v>
                </c:pt>
                <c:pt idx="3">
                  <c:v>Adult family member gave or bought it</c:v>
                </c:pt>
                <c:pt idx="4">
                  <c:v>Unrelated adult gave or bought it</c:v>
                </c:pt>
                <c:pt idx="5">
                  <c:v>Someone underage gave or bought it</c:v>
                </c:pt>
                <c:pt idx="6">
                  <c:v>Took it from home</c:v>
                </c:pt>
                <c:pt idx="7">
                  <c:v>Took it from store without paying </c:v>
                </c:pt>
                <c:pt idx="8">
                  <c:v>Got it in Mexico</c:v>
                </c:pt>
                <c:pt idx="9">
                  <c:v>Got it at a party</c:v>
                </c:pt>
                <c:pt idx="10">
                  <c:v>Got it some other way</c:v>
                </c:pt>
              </c:strCache>
            </c:strRef>
          </c:cat>
          <c:val>
            <c:numRef>
              <c:f>r_q22!$C$2:$C$12</c:f>
              <c:numCache>
                <c:formatCode>0.0%</c:formatCode>
                <c:ptCount val="11"/>
                <c:pt idx="0">
                  <c:v>9.9000000000000008E-3</c:v>
                </c:pt>
                <c:pt idx="1">
                  <c:v>1.7899999999999999E-2</c:v>
                </c:pt>
                <c:pt idx="2">
                  <c:v>7.9200000000000007E-2</c:v>
                </c:pt>
                <c:pt idx="3">
                  <c:v>7.4300000000000005E-2</c:v>
                </c:pt>
                <c:pt idx="4">
                  <c:v>0.17330000000000001</c:v>
                </c:pt>
                <c:pt idx="5">
                  <c:v>4.9500000000000002E-2</c:v>
                </c:pt>
                <c:pt idx="6">
                  <c:v>3.9600000000000003E-2</c:v>
                </c:pt>
                <c:pt idx="7">
                  <c:v>5.0000000000000001E-3</c:v>
                </c:pt>
                <c:pt idx="8">
                  <c:v>2.4799999999999999E-2</c:v>
                </c:pt>
                <c:pt idx="9">
                  <c:v>0.12870000000000001</c:v>
                </c:pt>
                <c:pt idx="10">
                  <c:v>9.9000000000000008E-3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847488"/>
        <c:axId val="28875776"/>
      </c:barChart>
      <c:catAx>
        <c:axId val="2884748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8875776"/>
        <c:crosses val="autoZero"/>
        <c:auto val="1"/>
        <c:lblAlgn val="ctr"/>
        <c:lblOffset val="100"/>
        <c:noMultiLvlLbl val="0"/>
      </c:catAx>
      <c:valAx>
        <c:axId val="28875776"/>
        <c:scaling>
          <c:orientation val="minMax"/>
        </c:scaling>
        <c:delete val="0"/>
        <c:axPos val="b"/>
        <c:majorGridlines/>
        <c:numFmt formatCode="0.0%" sourceLinked="1"/>
        <c:majorTickMark val="out"/>
        <c:minorTickMark val="none"/>
        <c:tickLblPos val="nextTo"/>
        <c:crossAx val="28847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'alc Rx MH by sex'!$A$2</c:f>
              <c:strCache>
                <c:ptCount val="1"/>
                <c:pt idx="0">
                  <c:v>Whole Sample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8.3333333333333332E-3"/>
                  <c:y val="1.874632521003841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'alc Rx MH by sex'!$B$1:$C$1</c:f>
              <c:strCache>
                <c:ptCount val="2"/>
                <c:pt idx="0">
                  <c:v>Past Year Rx Pain Killer Prescribed</c:v>
                </c:pt>
                <c:pt idx="1">
                  <c:v>Past 30-Day Rx Pain Killer Use</c:v>
                </c:pt>
              </c:strCache>
            </c:strRef>
          </c:cat>
          <c:val>
            <c:numRef>
              <c:f>'alc Rx MH by sex'!$B$2:$C$2</c:f>
              <c:numCache>
                <c:formatCode>0.0%</c:formatCode>
                <c:ptCount val="2"/>
                <c:pt idx="0">
                  <c:v>0.2155</c:v>
                </c:pt>
                <c:pt idx="1">
                  <c:v>0.1225</c:v>
                </c:pt>
              </c:numCache>
            </c:numRef>
          </c:val>
        </c:ser>
        <c:ser>
          <c:idx val="1"/>
          <c:order val="1"/>
          <c:tx>
            <c:strRef>
              <c:f>'alc Rx MH by sex'!$A$3</c:f>
              <c:strCache>
                <c:ptCount val="1"/>
                <c:pt idx="0">
                  <c:v>Male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5462668816039986E-17"/>
                  <c:y val="2.09150326797385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'alc Rx MH by sex'!$B$1:$C$1</c:f>
              <c:strCache>
                <c:ptCount val="2"/>
                <c:pt idx="0">
                  <c:v>Past Year Rx Pain Killer Prescribed</c:v>
                </c:pt>
                <c:pt idx="1">
                  <c:v>Past 30-Day Rx Pain Killer Use</c:v>
                </c:pt>
              </c:strCache>
            </c:strRef>
          </c:cat>
          <c:val>
            <c:numRef>
              <c:f>'alc Rx MH by sex'!$B$3:$C$3</c:f>
              <c:numCache>
                <c:formatCode>0.0%</c:formatCode>
                <c:ptCount val="2"/>
                <c:pt idx="0">
                  <c:v>0.1804</c:v>
                </c:pt>
                <c:pt idx="1">
                  <c:v>0.12529999999999999</c:v>
                </c:pt>
              </c:numCache>
            </c:numRef>
          </c:val>
        </c:ser>
        <c:ser>
          <c:idx val="2"/>
          <c:order val="2"/>
          <c:tx>
            <c:strRef>
              <c:f>'alc Rx MH by sex'!$A$4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2.7777777777777779E-3"/>
                  <c:y val="2.09150326797385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'alc Rx MH by sex'!$B$1:$C$1</c:f>
              <c:strCache>
                <c:ptCount val="2"/>
                <c:pt idx="0">
                  <c:v>Past Year Rx Pain Killer Prescribed</c:v>
                </c:pt>
                <c:pt idx="1">
                  <c:v>Past 30-Day Rx Pain Killer Use</c:v>
                </c:pt>
              </c:strCache>
            </c:strRef>
          </c:cat>
          <c:val>
            <c:numRef>
              <c:f>'alc Rx MH by sex'!$B$4:$C$4</c:f>
              <c:numCache>
                <c:formatCode>0.0%</c:formatCode>
                <c:ptCount val="2"/>
                <c:pt idx="0">
                  <c:v>0.2384</c:v>
                </c:pt>
                <c:pt idx="1">
                  <c:v>0.1215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9016192"/>
        <c:axId val="109017728"/>
      </c:barChart>
      <c:catAx>
        <c:axId val="109016192"/>
        <c:scaling>
          <c:orientation val="minMax"/>
        </c:scaling>
        <c:delete val="0"/>
        <c:axPos val="b"/>
        <c:majorTickMark val="out"/>
        <c:minorTickMark val="none"/>
        <c:tickLblPos val="nextTo"/>
        <c:crossAx val="109017728"/>
        <c:crosses val="autoZero"/>
        <c:auto val="1"/>
        <c:lblAlgn val="ctr"/>
        <c:lblOffset val="100"/>
        <c:noMultiLvlLbl val="0"/>
      </c:catAx>
      <c:valAx>
        <c:axId val="10901772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0901619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0.14497</cdr:x>
      <cdr:y>0.53835</cdr:y>
    </cdr:from>
    <cdr:to>
      <cdr:x>0.30313</cdr:x>
      <cdr:y>0.60251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38198" y="1838325"/>
          <a:ext cx="914429" cy="219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/>
            <a:t>16.6% Decrease</a:t>
          </a:r>
        </a:p>
      </cdr:txBody>
    </cdr:sp>
  </cdr:relSizeAnchor>
  <cdr:relSizeAnchor xmlns:cdr="http://schemas.openxmlformats.org/drawingml/2006/chartDrawing">
    <cdr:from>
      <cdr:x>0.4168</cdr:x>
      <cdr:y>0.15342</cdr:y>
    </cdr:from>
    <cdr:to>
      <cdr:x>0.57496</cdr:x>
      <cdr:y>0.20642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409817" y="523878"/>
          <a:ext cx="914430" cy="1809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/>
            <a:t>52.9% Decrease</a:t>
          </a:r>
        </a:p>
      </cdr:txBody>
    </cdr:sp>
  </cdr:relSizeAnchor>
  <cdr:relSizeAnchor xmlns:cdr="http://schemas.openxmlformats.org/drawingml/2006/chartDrawing">
    <cdr:from>
      <cdr:x>0.53872</cdr:x>
      <cdr:y>0.50488</cdr:y>
    </cdr:from>
    <cdr:to>
      <cdr:x>0.69687</cdr:x>
      <cdr:y>0.57183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114676" y="1724025"/>
          <a:ext cx="9144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/>
            <a:t>42.9% Decrease</a:t>
          </a:r>
        </a:p>
      </cdr:txBody>
    </cdr:sp>
  </cdr:relSizeAnchor>
  <cdr:relSizeAnchor xmlns:cdr="http://schemas.openxmlformats.org/drawingml/2006/chartDrawing">
    <cdr:from>
      <cdr:x>0.68863</cdr:x>
      <cdr:y>0.39331</cdr:y>
    </cdr:from>
    <cdr:to>
      <cdr:x>0.84679</cdr:x>
      <cdr:y>0.45746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981451" y="1343025"/>
          <a:ext cx="914400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/>
            <a:t>45.5% Decrease</a:t>
          </a:r>
        </a:p>
      </cdr:txBody>
    </cdr:sp>
  </cdr:relSizeAnchor>
  <cdr:relSizeAnchor xmlns:cdr="http://schemas.openxmlformats.org/drawingml/2006/chartDrawing">
    <cdr:from>
      <cdr:x>0.84185</cdr:x>
      <cdr:y>0.35425</cdr:y>
    </cdr:from>
    <cdr:to>
      <cdr:x>1</cdr:x>
      <cdr:y>0.41841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867285" y="1209665"/>
          <a:ext cx="914372" cy="219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/>
            <a:t>18.2% Decrease</a:t>
          </a:r>
        </a:p>
      </cdr:txBody>
    </cdr:sp>
  </cdr:relSizeAnchor>
  <cdr:relSizeAnchor xmlns:cdr="http://schemas.openxmlformats.org/drawingml/2006/chartDrawing">
    <cdr:from>
      <cdr:x>0.26194</cdr:x>
      <cdr:y>0.67503</cdr:y>
    </cdr:from>
    <cdr:to>
      <cdr:x>0.4201</cdr:x>
      <cdr:y>0.7364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514476" y="2305050"/>
          <a:ext cx="914400" cy="209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/>
            <a:t>100.0% Decrease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0.14086</cdr:x>
      <cdr:y>0.53857</cdr:y>
    </cdr:from>
    <cdr:to>
      <cdr:x>0.28947</cdr:x>
      <cdr:y>0.60028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66757" y="1828806"/>
          <a:ext cx="914420" cy="2095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dirty="0"/>
            <a:t>44.2% Decrease</a:t>
          </a:r>
        </a:p>
      </cdr:txBody>
    </cdr:sp>
  </cdr:relSizeAnchor>
  <cdr:relSizeAnchor xmlns:cdr="http://schemas.openxmlformats.org/drawingml/2006/chartDrawing">
    <cdr:from>
      <cdr:x>0.27027</cdr:x>
      <cdr:y>0.70769</cdr:y>
    </cdr:from>
    <cdr:to>
      <cdr:x>0.41888</cdr:x>
      <cdr:y>0.77221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286000" y="3505200"/>
          <a:ext cx="1256973" cy="3195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dirty="0"/>
            <a:t>104.4% Increase</a:t>
          </a:r>
        </a:p>
      </cdr:txBody>
    </cdr:sp>
  </cdr:relSizeAnchor>
  <cdr:relSizeAnchor xmlns:cdr="http://schemas.openxmlformats.org/drawingml/2006/chartDrawing">
    <cdr:from>
      <cdr:x>0.41441</cdr:x>
      <cdr:y>0.16923</cdr:y>
    </cdr:from>
    <cdr:to>
      <cdr:x>0.56302</cdr:x>
      <cdr:y>0.22813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505200" y="838200"/>
          <a:ext cx="1256973" cy="2917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dirty="0"/>
            <a:t>35.6%</a:t>
          </a:r>
          <a:r>
            <a:rPr lang="en-US" sz="1400" baseline="0" dirty="0"/>
            <a:t> Decrease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0.5418</cdr:x>
      <cdr:y>0.56943</cdr:y>
    </cdr:from>
    <cdr:to>
      <cdr:x>0.6904</cdr:x>
      <cdr:y>0.62553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333765" y="1933582"/>
          <a:ext cx="914358" cy="1904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dirty="0"/>
            <a:t>34.7% Decrease</a:t>
          </a:r>
        </a:p>
      </cdr:txBody>
    </cdr:sp>
  </cdr:relSizeAnchor>
  <cdr:relSizeAnchor xmlns:cdr="http://schemas.openxmlformats.org/drawingml/2006/chartDrawing">
    <cdr:from>
      <cdr:x>0.7027</cdr:x>
      <cdr:y>0.43077</cdr:y>
    </cdr:from>
    <cdr:to>
      <cdr:x>0.85131</cdr:x>
      <cdr:y>0.48968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943600" y="2133600"/>
          <a:ext cx="1256974" cy="2917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dirty="0"/>
            <a:t>21.6% Decrease</a:t>
          </a:r>
        </a:p>
      </cdr:txBody>
    </cdr:sp>
  </cdr:relSizeAnchor>
  <cdr:relSizeAnchor xmlns:cdr="http://schemas.openxmlformats.org/drawingml/2006/chartDrawing">
    <cdr:from>
      <cdr:x>0.84056</cdr:x>
      <cdr:y>0.48247</cdr:y>
    </cdr:from>
    <cdr:to>
      <cdr:x>0.98916</cdr:x>
      <cdr:y>0.54137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172104" y="1638313"/>
          <a:ext cx="914358" cy="2000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dirty="0"/>
            <a:t>3.5% Decrease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0.14749</cdr:x>
      <cdr:y>0.45367</cdr:y>
    </cdr:from>
    <cdr:to>
      <cdr:x>0.30308</cdr:x>
      <cdr:y>0.52282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66776" y="1562100"/>
          <a:ext cx="914400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/>
            <a:t>92.7% Increase</a:t>
          </a:r>
        </a:p>
      </cdr:txBody>
    </cdr:sp>
  </cdr:relSizeAnchor>
  <cdr:relSizeAnchor xmlns:cdr="http://schemas.openxmlformats.org/drawingml/2006/chartDrawing">
    <cdr:from>
      <cdr:x>0.40681</cdr:x>
      <cdr:y>0.16321</cdr:y>
    </cdr:from>
    <cdr:to>
      <cdr:x>0.5624</cdr:x>
      <cdr:y>0.2213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390776" y="561975"/>
          <a:ext cx="914400" cy="200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/>
            <a:t>28.7% Decrease</a:t>
          </a:r>
        </a:p>
      </cdr:txBody>
    </cdr:sp>
  </cdr:relSizeAnchor>
  <cdr:relSizeAnchor xmlns:cdr="http://schemas.openxmlformats.org/drawingml/2006/chartDrawing">
    <cdr:from>
      <cdr:x>0.54955</cdr:x>
      <cdr:y>0.53125</cdr:y>
    </cdr:from>
    <cdr:to>
      <cdr:x>0.70515</cdr:x>
      <cdr:y>0.6004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648200" y="2590800"/>
          <a:ext cx="1316096" cy="3372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/>
            <a:t>12.8% Decrease</a:t>
          </a:r>
        </a:p>
      </cdr:txBody>
    </cdr:sp>
  </cdr:relSizeAnchor>
  <cdr:relSizeAnchor xmlns:cdr="http://schemas.openxmlformats.org/drawingml/2006/chartDrawing">
    <cdr:from>
      <cdr:x>0.68696</cdr:x>
      <cdr:y>0.40625</cdr:y>
    </cdr:from>
    <cdr:to>
      <cdr:x>0.84255</cdr:x>
      <cdr:y>0.46987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019800" y="1981200"/>
          <a:ext cx="1363435" cy="3102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/>
            <a:t>22.3% Increase</a:t>
          </a:r>
        </a:p>
      </cdr:txBody>
    </cdr:sp>
  </cdr:relSizeAnchor>
  <cdr:relSizeAnchor xmlns:cdr="http://schemas.openxmlformats.org/drawingml/2006/chartDrawing">
    <cdr:from>
      <cdr:x>0.8087</cdr:x>
      <cdr:y>0.14063</cdr:y>
    </cdr:from>
    <cdr:to>
      <cdr:x>0.96429</cdr:x>
      <cdr:y>0.20426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086600" y="685800"/>
          <a:ext cx="1363436" cy="3103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/>
            <a:t>22.0% Decrease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0.14263</cdr:x>
      <cdr:y>0.39699</cdr:y>
    </cdr:from>
    <cdr:to>
      <cdr:x>0.29647</cdr:x>
      <cdr:y>0.45714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47725" y="1257300"/>
          <a:ext cx="914400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/>
            <a:t>19.7% Increase</a:t>
          </a:r>
        </a:p>
      </cdr:txBody>
    </cdr:sp>
  </cdr:relSizeAnchor>
  <cdr:relSizeAnchor xmlns:cdr="http://schemas.openxmlformats.org/drawingml/2006/chartDrawing">
    <cdr:from>
      <cdr:x>0.25439</cdr:x>
      <cdr:y>0.67692</cdr:y>
    </cdr:from>
    <cdr:to>
      <cdr:x>0.40824</cdr:x>
      <cdr:y>0.7491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209800" y="3352800"/>
          <a:ext cx="1336464" cy="3575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/>
            <a:t>27.5%</a:t>
          </a:r>
          <a:r>
            <a:rPr lang="en-US" sz="1600" baseline="0" dirty="0"/>
            <a:t> Decrease</a:t>
          </a:r>
          <a:endParaRPr lang="en-US" sz="1600" dirty="0"/>
        </a:p>
      </cdr:txBody>
    </cdr:sp>
  </cdr:relSizeAnchor>
  <cdr:relSizeAnchor xmlns:cdr="http://schemas.openxmlformats.org/drawingml/2006/chartDrawing">
    <cdr:from>
      <cdr:x>0.39474</cdr:x>
      <cdr:y>0.23077</cdr:y>
    </cdr:from>
    <cdr:to>
      <cdr:x>0.54859</cdr:x>
      <cdr:y>0.29392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429000" y="1143000"/>
          <a:ext cx="1336465" cy="3127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/>
            <a:t>23.2% Decrease</a:t>
          </a:r>
        </a:p>
      </cdr:txBody>
    </cdr:sp>
  </cdr:relSizeAnchor>
  <cdr:relSizeAnchor xmlns:cdr="http://schemas.openxmlformats.org/drawingml/2006/chartDrawing">
    <cdr:from>
      <cdr:x>0.53509</cdr:x>
      <cdr:y>0.38462</cdr:y>
    </cdr:from>
    <cdr:to>
      <cdr:x>0.68894</cdr:x>
      <cdr:y>0.46883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648200" y="1905000"/>
          <a:ext cx="1336464" cy="4170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/>
            <a:t>18.4% Decrease</a:t>
          </a:r>
        </a:p>
      </cdr:txBody>
    </cdr:sp>
  </cdr:relSizeAnchor>
  <cdr:relSizeAnchor xmlns:cdr="http://schemas.openxmlformats.org/drawingml/2006/chartDrawing">
    <cdr:from>
      <cdr:x>0.69712</cdr:x>
      <cdr:y>0.15038</cdr:y>
    </cdr:from>
    <cdr:to>
      <cdr:x>0.85096</cdr:x>
      <cdr:y>0.22857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143375" y="476250"/>
          <a:ext cx="91440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/>
            <a:t>16.4% Decrease</a:t>
          </a:r>
        </a:p>
      </cdr:txBody>
    </cdr:sp>
  </cdr:relSizeAnchor>
  <cdr:relSizeAnchor xmlns:cdr="http://schemas.openxmlformats.org/drawingml/2006/chartDrawing">
    <cdr:from>
      <cdr:x>0.81579</cdr:x>
      <cdr:y>0.41538</cdr:y>
    </cdr:from>
    <cdr:to>
      <cdr:x>0.96964</cdr:x>
      <cdr:y>0.48456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086600" y="2057400"/>
          <a:ext cx="1336464" cy="3426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/>
            <a:t>30.7% Decrease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0.16522</cdr:x>
      <cdr:y>0.17082</cdr:y>
    </cdr:from>
    <cdr:to>
      <cdr:x>0.31246</cdr:x>
      <cdr:y>0.22644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838200"/>
          <a:ext cx="1290264" cy="2729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/>
            <a:t>16.2% Decrease</a:t>
          </a:r>
        </a:p>
      </cdr:txBody>
    </cdr:sp>
  </cdr:relSizeAnchor>
  <cdr:relSizeAnchor xmlns:cdr="http://schemas.openxmlformats.org/drawingml/2006/chartDrawing">
    <cdr:from>
      <cdr:x>0.44348</cdr:x>
      <cdr:y>0.17082</cdr:y>
    </cdr:from>
    <cdr:to>
      <cdr:x>0.59071</cdr:x>
      <cdr:y>0.22897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886200" y="838200"/>
          <a:ext cx="1290176" cy="2853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/>
            <a:t>30.2% Decrease</a:t>
          </a:r>
        </a:p>
      </cdr:txBody>
    </cdr:sp>
  </cdr:relSizeAnchor>
  <cdr:relSizeAnchor xmlns:cdr="http://schemas.openxmlformats.org/drawingml/2006/chartDrawing">
    <cdr:from>
      <cdr:x>0.53913</cdr:x>
      <cdr:y>0.55904</cdr:y>
    </cdr:from>
    <cdr:to>
      <cdr:x>0.68637</cdr:x>
      <cdr:y>0.62225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724400" y="2743200"/>
          <a:ext cx="1290265" cy="3101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/>
            <a:t>62.8% Decrease</a:t>
          </a:r>
        </a:p>
      </cdr:txBody>
    </cdr:sp>
  </cdr:relSizeAnchor>
  <cdr:relSizeAnchor xmlns:cdr="http://schemas.openxmlformats.org/drawingml/2006/chartDrawing">
    <cdr:from>
      <cdr:x>0.66957</cdr:x>
      <cdr:y>0.40375</cdr:y>
    </cdr:from>
    <cdr:to>
      <cdr:x>0.81681</cdr:x>
      <cdr:y>0.46191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867400" y="1981200"/>
          <a:ext cx="1290264" cy="2853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/>
            <a:t>10.6% decrease</a:t>
          </a:r>
        </a:p>
      </cdr:txBody>
    </cdr:sp>
  </cdr:relSizeAnchor>
  <cdr:relSizeAnchor xmlns:cdr="http://schemas.openxmlformats.org/drawingml/2006/chartDrawing">
    <cdr:from>
      <cdr:x>0.8</cdr:x>
      <cdr:y>0.17082</cdr:y>
    </cdr:from>
    <cdr:to>
      <cdr:x>0.94724</cdr:x>
      <cdr:y>0.22897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010400" y="838200"/>
          <a:ext cx="1290264" cy="2853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/>
            <a:t>58.1% Decrease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0.16776</cdr:x>
      <cdr:y>0.11409</cdr:y>
    </cdr:from>
    <cdr:to>
      <cdr:x>0.32566</cdr:x>
      <cdr:y>0.18637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71550" y="386853"/>
          <a:ext cx="914400" cy="245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/>
            <a:t>52.8% Decrease</a:t>
          </a:r>
        </a:p>
      </cdr:txBody>
    </cdr:sp>
  </cdr:relSizeAnchor>
  <cdr:relSizeAnchor xmlns:cdr="http://schemas.openxmlformats.org/drawingml/2006/chartDrawing">
    <cdr:from>
      <cdr:x>0.2735</cdr:x>
      <cdr:y>0.55385</cdr:y>
    </cdr:from>
    <cdr:to>
      <cdr:x>0.4314</cdr:x>
      <cdr:y>0.63531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438400" y="2743200"/>
          <a:ext cx="1407741" cy="4034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/>
            <a:t>64.6%</a:t>
          </a:r>
          <a:r>
            <a:rPr lang="en-US" sz="1600" baseline="0" dirty="0"/>
            <a:t> Decrease</a:t>
          </a:r>
          <a:endParaRPr lang="en-US" sz="1600" dirty="0"/>
        </a:p>
      </cdr:txBody>
    </cdr:sp>
  </cdr:relSizeAnchor>
  <cdr:relSizeAnchor xmlns:cdr="http://schemas.openxmlformats.org/drawingml/2006/chartDrawing">
    <cdr:from>
      <cdr:x>0.4188</cdr:x>
      <cdr:y>0.41538</cdr:y>
    </cdr:from>
    <cdr:to>
      <cdr:x>0.57669</cdr:x>
      <cdr:y>0.48279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733800" y="2057400"/>
          <a:ext cx="1407652" cy="3338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/>
            <a:t>36.2% Decrease</a:t>
          </a:r>
        </a:p>
      </cdr:txBody>
    </cdr:sp>
  </cdr:relSizeAnchor>
  <cdr:relSizeAnchor xmlns:cdr="http://schemas.openxmlformats.org/drawingml/2006/chartDrawing">
    <cdr:from>
      <cdr:x>0.53846</cdr:x>
      <cdr:y>0.6</cdr:y>
    </cdr:from>
    <cdr:to>
      <cdr:x>0.69635</cdr:x>
      <cdr:y>0.67865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800600" y="2971800"/>
          <a:ext cx="1407653" cy="389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/>
            <a:t>57.5% Decrease</a:t>
          </a:r>
        </a:p>
      </cdr:txBody>
    </cdr:sp>
  </cdr:relSizeAnchor>
  <cdr:relSizeAnchor xmlns:cdr="http://schemas.openxmlformats.org/drawingml/2006/chartDrawing">
    <cdr:from>
      <cdr:x>0.67521</cdr:x>
      <cdr:y>0.21538</cdr:y>
    </cdr:from>
    <cdr:to>
      <cdr:x>0.83311</cdr:x>
      <cdr:y>0.27718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019800" y="1066800"/>
          <a:ext cx="1407741" cy="3060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/>
            <a:t>13.7% Decrease</a:t>
          </a:r>
        </a:p>
      </cdr:txBody>
    </cdr:sp>
  </cdr:relSizeAnchor>
  <cdr:relSizeAnchor xmlns:cdr="http://schemas.openxmlformats.org/drawingml/2006/chartDrawing">
    <cdr:from>
      <cdr:x>0.81197</cdr:x>
      <cdr:y>0.38462</cdr:y>
    </cdr:from>
    <cdr:to>
      <cdr:x>0.96987</cdr:x>
      <cdr:y>0.45485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239000" y="1905000"/>
          <a:ext cx="1407741" cy="3478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/>
            <a:t>32.4% Decrease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90455-1B43-434A-804E-2ACD574064C7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3F5E3-FF33-4714-AB71-B8C2FA024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216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Veterans represent</a:t>
            </a:r>
            <a:r>
              <a:rPr lang="en-US" baseline="0" dirty="0" smtClean="0"/>
              <a:t> n= 82 &amp; 7.64% (of those who were asked the question and answered it)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3F5E3-FF33-4714-AB71-B8C2FA02404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7248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is just those who reported any</a:t>
            </a:r>
            <a:r>
              <a:rPr lang="en-US" baseline="0" dirty="0" smtClean="0"/>
              <a:t> ATOD use at pre-test to see if they decreased their use.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3F5E3-FF33-4714-AB71-B8C2FA024046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831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</a:t>
            </a:r>
            <a:r>
              <a:rPr lang="en-US" baseline="0" dirty="0" smtClean="0"/>
              <a:t> matched pairs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3F5E3-FF33-4714-AB71-B8C2FA024046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131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matched pairs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3F5E3-FF33-4714-AB71-B8C2FA024046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6297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matched pairs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3F5E3-FF33-4714-AB71-B8C2FA024046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3669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ctr" latinLnBrk="0" hangingPunct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3F5E3-FF33-4714-AB71-B8C2FA024046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829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Veterans represent</a:t>
            </a:r>
            <a:r>
              <a:rPr lang="en-US" baseline="0" dirty="0" smtClean="0"/>
              <a:t> n= 82 &amp; 7.64% (of those who were asked the question and answered it)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3F5E3-FF33-4714-AB71-B8C2FA02404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037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3F5E3-FF33-4714-AB71-B8C2FA02404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81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Veterans represent</a:t>
            </a:r>
            <a:r>
              <a:rPr lang="en-US" baseline="0" dirty="0" smtClean="0"/>
              <a:t> n= 82 &amp; 7.64% (of those who were asked the question and answered it)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3F5E3-FF33-4714-AB71-B8C2FA024046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7986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Females with</a:t>
            </a:r>
            <a:r>
              <a:rPr lang="en-US" baseline="0" dirty="0" smtClean="0"/>
              <a:t> matched data regardless of ATOD use at pretest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3F5E3-FF33-4714-AB71-B8C2FA024046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574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3F5E3-FF33-4714-AB71-B8C2FA024046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0390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just those who reported any</a:t>
            </a:r>
            <a:r>
              <a:rPr lang="en-US" baseline="0" dirty="0" smtClean="0"/>
              <a:t> ATOD use at pre-test to see if they decreased their use.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3F5E3-FF33-4714-AB71-B8C2FA024046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0484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is just those who reported any</a:t>
            </a:r>
            <a:r>
              <a:rPr lang="en-US" baseline="0" dirty="0" smtClean="0"/>
              <a:t> ATOD use at pre-test to see if they decreased their use.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3F5E3-FF33-4714-AB71-B8C2FA024046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8302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is just those who reported any</a:t>
            </a:r>
            <a:r>
              <a:rPr lang="en-US" baseline="0" dirty="0" smtClean="0"/>
              <a:t> ATOD use at pre-test to see if they decreased their use.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3F5E3-FF33-4714-AB71-B8C2FA024046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54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FDF7F-D1F6-4CDF-BE6D-B1013FC9C3C2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622D1A5-AB95-45CC-B653-7F33A674F49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FDF7F-D1F6-4CDF-BE6D-B1013FC9C3C2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2D1A5-AB95-45CC-B653-7F33A674F4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FDF7F-D1F6-4CDF-BE6D-B1013FC9C3C2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2D1A5-AB95-45CC-B653-7F33A674F4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FDF7F-D1F6-4CDF-BE6D-B1013FC9C3C2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2D1A5-AB95-45CC-B653-7F33A674F4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FDF7F-D1F6-4CDF-BE6D-B1013FC9C3C2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2D1A5-AB95-45CC-B653-7F33A674F49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FDF7F-D1F6-4CDF-BE6D-B1013FC9C3C2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2D1A5-AB95-45CC-B653-7F33A674F4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FDF7F-D1F6-4CDF-BE6D-B1013FC9C3C2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2D1A5-AB95-45CC-B653-7F33A674F4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FDF7F-D1F6-4CDF-BE6D-B1013FC9C3C2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2D1A5-AB95-45CC-B653-7F33A674F4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FDF7F-D1F6-4CDF-BE6D-B1013FC9C3C2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2D1A5-AB95-45CC-B653-7F33A674F4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FDF7F-D1F6-4CDF-BE6D-B1013FC9C3C2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2D1A5-AB95-45CC-B653-7F33A674F49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FDF7F-D1F6-4CDF-BE6D-B1013FC9C3C2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2D1A5-AB95-45CC-B653-7F33A674F49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EAFDF7F-D1F6-4CDF-BE6D-B1013FC9C3C2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622D1A5-AB95-45CC-B653-7F33A674F49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NM OSAP Recipient Meeting</a:t>
            </a:r>
          </a:p>
          <a:p>
            <a:r>
              <a:rPr lang="en-US" dirty="0" smtClean="0"/>
              <a:t>August 27, 2013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NM Community Survey and Strategies for Success: Preliminary 2013 Results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41084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Past 30 day alcohol use by Race/ethnicity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7434629"/>
              </p:ext>
            </p:extLst>
          </p:nvPr>
        </p:nvGraphicFramePr>
        <p:xfrm>
          <a:off x="228600" y="1600200"/>
          <a:ext cx="87630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520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30-day alcohol use by Age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2629960"/>
              </p:ext>
            </p:extLst>
          </p:nvPr>
        </p:nvGraphicFramePr>
        <p:xfrm>
          <a:off x="152400" y="1676400"/>
          <a:ext cx="88392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1287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Past 30-day </a:t>
            </a:r>
            <a:r>
              <a:rPr lang="en-US" dirty="0" smtClean="0"/>
              <a:t>driving while intoxicated by age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8529389"/>
              </p:ext>
            </p:extLst>
          </p:nvPr>
        </p:nvGraphicFramePr>
        <p:xfrm>
          <a:off x="228600" y="1752600"/>
          <a:ext cx="8686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5790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Past 30-day Binge Drinking among Veterans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1949061"/>
              </p:ext>
            </p:extLst>
          </p:nvPr>
        </p:nvGraphicFramePr>
        <p:xfrm>
          <a:off x="152400" y="1752600"/>
          <a:ext cx="88392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65117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Access to Alcohol (n=202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548619"/>
              </p:ext>
            </p:extLst>
          </p:nvPr>
        </p:nvGraphicFramePr>
        <p:xfrm>
          <a:off x="152400" y="1752600"/>
          <a:ext cx="88392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3728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Prescription Pain Killers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 related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261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Prescription Pain Killer Use by Biological Sex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8267388"/>
              </p:ext>
            </p:extLst>
          </p:nvPr>
        </p:nvGraphicFramePr>
        <p:xfrm>
          <a:off x="228600" y="1676400"/>
          <a:ext cx="8763000" cy="5029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22201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Past 30-Day prescription Pain Killer Use by Race/Ethnicity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5762688"/>
              </p:ext>
            </p:extLst>
          </p:nvPr>
        </p:nvGraphicFramePr>
        <p:xfrm>
          <a:off x="152400" y="1676400"/>
          <a:ext cx="8686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171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Past 30-day Prescription Pain Killer use by Age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8135"/>
              </p:ext>
            </p:extLst>
          </p:nvPr>
        </p:nvGraphicFramePr>
        <p:xfrm>
          <a:off x="152400" y="1676400"/>
          <a:ext cx="88392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53290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Past 30-day Prescription Pain Killer Use By Armed Service Status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3230114"/>
              </p:ext>
            </p:extLst>
          </p:nvPr>
        </p:nvGraphicFramePr>
        <p:xfrm>
          <a:off x="152400" y="1831657"/>
          <a:ext cx="8839200" cy="4873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18258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 implemented the NMCS?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8206630"/>
              </p:ext>
            </p:extLst>
          </p:nvPr>
        </p:nvGraphicFramePr>
        <p:xfrm>
          <a:off x="838200" y="1752600"/>
          <a:ext cx="7462015" cy="48005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9800"/>
                <a:gridCol w="2856105"/>
                <a:gridCol w="1072385"/>
                <a:gridCol w="1323725"/>
              </a:tblGrid>
              <a:tr h="6732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Groups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County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Total N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Eligible N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6732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Current OSAP Sites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San Juan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400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399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69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Taos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414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411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69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Laguna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208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206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69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N. Rio Arriba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246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230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34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Albuquerque/Bernalillo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352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339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69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Past SPF SIG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Catron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300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300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69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Hidalgo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325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315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69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Comparison sites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Zia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106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101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69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Chaves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517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457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2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Grand total 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2868</a:t>
                      </a:r>
                      <a:endParaRPr lang="en-US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2758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6900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609600"/>
            <a:ext cx="8260672" cy="8381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Past 30-day </a:t>
            </a:r>
            <a:r>
              <a:rPr lang="en-US" dirty="0"/>
              <a:t>prescription drug </a:t>
            </a:r>
            <a:r>
              <a:rPr lang="en-US" dirty="0" smtClean="0"/>
              <a:t>use by Binge Drinking Status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1882140"/>
              </p:ext>
            </p:extLst>
          </p:nvPr>
        </p:nvGraphicFramePr>
        <p:xfrm>
          <a:off x="228600" y="1676400"/>
          <a:ext cx="87630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87303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Reasons of Prescription Drug Use (n=283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5117938"/>
              </p:ext>
            </p:extLst>
          </p:nvPr>
        </p:nvGraphicFramePr>
        <p:xfrm>
          <a:off x="228600" y="1371600"/>
          <a:ext cx="86868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72770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Sources of Prescription Drugs (</a:t>
            </a:r>
            <a:r>
              <a:rPr lang="en-US" dirty="0" smtClean="0"/>
              <a:t>n=283)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5743135"/>
              </p:ext>
            </p:extLst>
          </p:nvPr>
        </p:nvGraphicFramePr>
        <p:xfrm>
          <a:off x="228600" y="1752600"/>
          <a:ext cx="8763000" cy="4861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92892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Health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 related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240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Mental Health Concerns by Biological Sex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9201046"/>
              </p:ext>
            </p:extLst>
          </p:nvPr>
        </p:nvGraphicFramePr>
        <p:xfrm>
          <a:off x="152400" y="1676400"/>
          <a:ext cx="8839200" cy="5013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7929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Mental Health Concerns by Race/Ethnicity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8215657"/>
              </p:ext>
            </p:extLst>
          </p:nvPr>
        </p:nvGraphicFramePr>
        <p:xfrm>
          <a:off x="152400" y="1683543"/>
          <a:ext cx="8839199" cy="50220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18369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Mental Health concerns by Age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418467"/>
              </p:ext>
            </p:extLst>
          </p:nvPr>
        </p:nvGraphicFramePr>
        <p:xfrm>
          <a:off x="228600" y="1676400"/>
          <a:ext cx="8610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7172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Mental Health concerns by Age</a:t>
            </a: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1281718"/>
              </p:ext>
            </p:extLst>
          </p:nvPr>
        </p:nvGraphicFramePr>
        <p:xfrm>
          <a:off x="152400" y="1676400"/>
          <a:ext cx="8763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48343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Mental Health concerns by </a:t>
            </a:r>
            <a:r>
              <a:rPr lang="en-US" dirty="0"/>
              <a:t>Armed Service Status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6891627"/>
              </p:ext>
            </p:extLst>
          </p:nvPr>
        </p:nvGraphicFramePr>
        <p:xfrm>
          <a:off x="228600" y="1676400"/>
          <a:ext cx="8763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65241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Mental Health concerns by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Binge Drinking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8351657"/>
              </p:ext>
            </p:extLst>
          </p:nvPr>
        </p:nvGraphicFramePr>
        <p:xfrm>
          <a:off x="152400" y="1600201"/>
          <a:ext cx="88392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8394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asked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sites used the entire survey </a:t>
            </a:r>
          </a:p>
          <a:p>
            <a:r>
              <a:rPr lang="en-US" dirty="0" smtClean="0"/>
              <a:t>Almost all sites included alcohol use and access items</a:t>
            </a:r>
          </a:p>
          <a:p>
            <a:r>
              <a:rPr lang="en-US" dirty="0" smtClean="0"/>
              <a:t>Many included prescription drug use questions</a:t>
            </a:r>
          </a:p>
          <a:p>
            <a:r>
              <a:rPr lang="en-US" dirty="0" smtClean="0"/>
              <a:t>Only a few included mental health questions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0328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Sources of Professional Help (n=180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1075892"/>
              </p:ext>
            </p:extLst>
          </p:nvPr>
        </p:nvGraphicFramePr>
        <p:xfrm>
          <a:off x="228600" y="1752600"/>
          <a:ext cx="89154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72701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</a:t>
            </a:r>
            <a:r>
              <a:rPr lang="en-US" dirty="0"/>
              <a:t>Professional Help (</a:t>
            </a:r>
            <a:r>
              <a:rPr lang="en-US" dirty="0" smtClean="0"/>
              <a:t>n=120)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5403680"/>
              </p:ext>
            </p:extLst>
          </p:nvPr>
        </p:nvGraphicFramePr>
        <p:xfrm>
          <a:off x="152400" y="1676400"/>
          <a:ext cx="8839199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82462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to Alcohol and Perception of Risk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2682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to Alcohol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001762"/>
              </p:ext>
            </p:extLst>
          </p:nvPr>
        </p:nvGraphicFramePr>
        <p:xfrm>
          <a:off x="228601" y="1828800"/>
          <a:ext cx="8762998" cy="4343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11223"/>
                <a:gridCol w="1141576"/>
                <a:gridCol w="762000"/>
                <a:gridCol w="838200"/>
                <a:gridCol w="1143000"/>
                <a:gridCol w="1143000"/>
                <a:gridCol w="762000"/>
                <a:gridCol w="761999"/>
              </a:tblGrid>
              <a:tr h="1411695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Mean (SD)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Range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Very difficult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Somewhat difficult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Somewhat easy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Very easy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Don't know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1779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Teens in the community to get alcohol (n=1225)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1.73 (0.87)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1-4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4.6%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10.1%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</a:rPr>
                        <a:t>29.4%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</a:rPr>
                        <a:t>42.7%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13.2%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75378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Teens in the community to get alcohol from stores and restaurants (n=1636)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2.72 (1.01)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1-4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23.4%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27.7%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</a:rPr>
                        <a:t>22.7%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</a:rPr>
                        <a:t>12.3%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13.9%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40621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Perception of Risk of Legal Consequences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244700"/>
              </p:ext>
            </p:extLst>
          </p:nvPr>
        </p:nvGraphicFramePr>
        <p:xfrm>
          <a:off x="76200" y="1600199"/>
          <a:ext cx="8991601" cy="5257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648"/>
                <a:gridCol w="999066"/>
                <a:gridCol w="691661"/>
                <a:gridCol w="845364"/>
                <a:gridCol w="1152769"/>
                <a:gridCol w="845364"/>
                <a:gridCol w="768512"/>
                <a:gridCol w="922217"/>
              </a:tblGrid>
              <a:tr h="650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Mean (SD)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Range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Very likely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Somewhat likely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Not very likely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Not at all likely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Don't know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90791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Likelihood of police breaking up parties where teens are drinking (n=1864)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2.67 (0.92)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1-4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16.5%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35.9%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23.7%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10.9%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13.0%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90791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Likelihood of police arresting an adult for giving alcohol to someone under 21 (n=2037)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2.78 (1.00)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1-4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25.4%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27.6%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22.4%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11.1%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13.4%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97567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Likelihood of someone being arrested if caught selling alcohol to a drunk or intoxicated person  (n=2115)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2.62 (1.00)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1-4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20.8%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27.6%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28.2%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13.4%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10.0%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90791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Likelihood of being stopped by police if driving after drinking too much (n=2117)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2.93 (0.90)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1-4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27.1%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39.1%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19.4%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7.1%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7.4%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90791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Likelihood of being convicted if stopped and charged with DWI (n=2081)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3.36 (0.83)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1-4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47.7%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29.3%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7.4%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4.3%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11.4%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9984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 NMCS Summary of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Over 20% of males reported smoking cigarettes every day</a:t>
            </a:r>
          </a:p>
          <a:p>
            <a:r>
              <a:rPr lang="en-US" dirty="0" smtClean="0"/>
              <a:t>Over 25% of males reported binge drinking in the past 30 days</a:t>
            </a:r>
          </a:p>
          <a:p>
            <a:r>
              <a:rPr lang="en-US" dirty="0" smtClean="0"/>
              <a:t>18-20 year olds report the highest prevalence of driving under the influence and after 5 or more drinks compared to all other age groups; but they are not reporting the most drinking or binge drinking</a:t>
            </a:r>
          </a:p>
          <a:p>
            <a:r>
              <a:rPr lang="en-US" dirty="0" smtClean="0"/>
              <a:t>Rx pain killer use is most prevalent among 18-20 year olds and 31 to 40 year olds.</a:t>
            </a:r>
          </a:p>
          <a:p>
            <a:r>
              <a:rPr lang="en-US" dirty="0" smtClean="0"/>
              <a:t>Current binge drinkers are almost twice as likely to report using Rx pain killers.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6024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2013 NMCS Summary of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 the past year, males were almost twice as likely as females to report having suicidal thoughts</a:t>
            </a:r>
          </a:p>
          <a:p>
            <a:r>
              <a:rPr lang="en-US" dirty="0" smtClean="0"/>
              <a:t>18 to 20 year olds were far less likely to have received professional help for a mental health or substance abuse problem despite reporting some of the highest reported </a:t>
            </a:r>
            <a:r>
              <a:rPr lang="en-US" dirty="0" err="1" smtClean="0"/>
              <a:t>prevalences</a:t>
            </a:r>
            <a:r>
              <a:rPr lang="en-US" dirty="0" smtClean="0"/>
              <a:t> of past 30-day &amp; past year mental health problems and suicidal ideation</a:t>
            </a:r>
          </a:p>
          <a:p>
            <a:r>
              <a:rPr lang="en-US" dirty="0" smtClean="0"/>
              <a:t>31-40 year olds also experience a higher prevalence of mental health problems than other ages but they also are most likely to receive treatment.</a:t>
            </a:r>
          </a:p>
          <a:p>
            <a:r>
              <a:rPr lang="en-US" dirty="0" smtClean="0"/>
              <a:t>Binge drinkers are </a:t>
            </a:r>
            <a:r>
              <a:rPr lang="en-US" u="sng" dirty="0" smtClean="0"/>
              <a:t>far more likely </a:t>
            </a:r>
            <a:r>
              <a:rPr lang="en-US" dirty="0" smtClean="0"/>
              <a:t>to report having had a mental health/drug/alcohol problem in the past year but only equally likely to get professional help for it </a:t>
            </a:r>
          </a:p>
          <a:p>
            <a:r>
              <a:rPr lang="en-US" u="sng" dirty="0" smtClean="0"/>
              <a:t>Over 72% </a:t>
            </a:r>
            <a:r>
              <a:rPr lang="en-US" dirty="0" smtClean="0"/>
              <a:t>of respondents thought it was very easy or somewhat easy for teens to get alcohol in their communities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8129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for success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Preliminary Analyses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1815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Demographics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2705512"/>
              </p:ext>
            </p:extLst>
          </p:nvPr>
        </p:nvGraphicFramePr>
        <p:xfrm>
          <a:off x="304800" y="1752600"/>
          <a:ext cx="8534400" cy="47885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10000"/>
                <a:gridCol w="2286000"/>
                <a:gridCol w="2438400"/>
              </a:tblGrid>
              <a:tr h="8397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Demographic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</a:rPr>
                        <a:t>% SFS Program Participants Male (n=344)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</a:rPr>
                        <a:t>% SFS Program Participants Female (n=346)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solidFill>
                      <a:schemeClr val="accent5"/>
                    </a:solidFill>
                  </a:tcPr>
                </a:tc>
              </a:tr>
              <a:tr h="4330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Grade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93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5</a:t>
                      </a:r>
                      <a:r>
                        <a:rPr lang="en-US" sz="1800" u="none" strike="noStrike" baseline="30000" dirty="0">
                          <a:effectLst/>
                        </a:rPr>
                        <a:t>th</a:t>
                      </a:r>
                      <a:r>
                        <a:rPr lang="en-US" sz="1800" u="none" strike="noStrike" dirty="0">
                          <a:effectLst/>
                        </a:rPr>
                        <a:t> grade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0.58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1.45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93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6</a:t>
                      </a:r>
                      <a:r>
                        <a:rPr lang="en-US" sz="1800" u="none" strike="noStrike" baseline="30000">
                          <a:effectLst/>
                        </a:rPr>
                        <a:t>th</a:t>
                      </a:r>
                      <a:r>
                        <a:rPr lang="en-US" sz="1800" u="none" strike="noStrike">
                          <a:effectLst/>
                        </a:rPr>
                        <a:t> grade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47.97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49.71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93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7</a:t>
                      </a:r>
                      <a:r>
                        <a:rPr lang="en-US" sz="1800" u="none" strike="noStrike" baseline="30000">
                          <a:effectLst/>
                        </a:rPr>
                        <a:t>th</a:t>
                      </a:r>
                      <a:r>
                        <a:rPr lang="en-US" sz="1800" u="none" strike="noStrike">
                          <a:effectLst/>
                        </a:rPr>
                        <a:t> grade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33.14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35.26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93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8</a:t>
                      </a:r>
                      <a:r>
                        <a:rPr lang="en-US" sz="1800" u="none" strike="noStrike" baseline="30000">
                          <a:effectLst/>
                        </a:rPr>
                        <a:t>th</a:t>
                      </a:r>
                      <a:r>
                        <a:rPr lang="en-US" sz="1800" u="none" strike="noStrike">
                          <a:effectLst/>
                        </a:rPr>
                        <a:t> grade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18.31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13.58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280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Race/Ethnicity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519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White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12.79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10.69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519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Hispanic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65.12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64.74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280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Native American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18.31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21.97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519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Other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3.78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2.60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5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Language Other than English Spoken Most Often</a:t>
                      </a:r>
                      <a:r>
                        <a:rPr lang="en-US" sz="1800" u="none" strike="noStrike" baseline="30000">
                          <a:effectLst/>
                        </a:rPr>
                        <a:t>b,c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519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Yes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51.16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55.49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16656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Matched Pairs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Total Matched </a:t>
            </a:r>
            <a:r>
              <a:rPr lang="en-US" sz="4000" dirty="0" smtClean="0"/>
              <a:t>Pairs:   N= 625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9298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Demographics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1159358"/>
              </p:ext>
            </p:extLst>
          </p:nvPr>
        </p:nvGraphicFramePr>
        <p:xfrm>
          <a:off x="152399" y="1765139"/>
          <a:ext cx="8780931" cy="50883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99843"/>
                <a:gridCol w="1840544"/>
                <a:gridCol w="1840544"/>
              </a:tblGrid>
              <a:tr h="2737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Characteristics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Age (n=2758)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7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Ages 18-20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2880" marR="7620" marT="7620" marB="0" anchor="b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234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8.5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Ages 21-25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2880" marR="7620" marT="762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354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12.8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</a:tr>
              <a:tr h="27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Ages 26-30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2880" marR="7620" marT="762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375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13.6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Ages 31-40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2880" marR="7620" marT="762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551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20.0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</a:tr>
              <a:tr h="27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Ages 41-50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2880" marR="7620" marT="762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536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19.4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Ages 51-60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2880" marR="7620" marT="762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385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14.0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</a:tr>
              <a:tr h="27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Ages 61-70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2880" marR="7620" marT="762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238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8.6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Ages 71 +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82880" marR="7620" marT="762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85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3.1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</a:tr>
              <a:tr h="27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Biological Sex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</a:tr>
              <a:tr h="27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   Male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36.2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   </a:t>
                      </a:r>
                      <a:r>
                        <a:rPr lang="en-US" sz="1800" u="none" strike="noStrike" dirty="0" smtClean="0">
                          <a:effectLst/>
                        </a:rPr>
                        <a:t>Female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63.8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</a:tr>
              <a:tr h="27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Race/Ethnicity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</a:tr>
              <a:tr h="27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   </a:t>
                      </a:r>
                      <a:r>
                        <a:rPr lang="en-US" sz="1800" u="none" strike="noStrike" dirty="0" smtClean="0">
                          <a:effectLst/>
                        </a:rPr>
                        <a:t>White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33.6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   </a:t>
                      </a:r>
                      <a:r>
                        <a:rPr lang="en-US" sz="1800" u="none" strike="noStrike" dirty="0" smtClean="0">
                          <a:effectLst/>
                        </a:rPr>
                        <a:t>Hispanic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43.5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</a:tr>
              <a:tr h="29539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   Native </a:t>
                      </a:r>
                      <a:r>
                        <a:rPr lang="en-US" sz="1800" u="none" strike="noStrike" dirty="0" smtClean="0">
                          <a:effectLst/>
                        </a:rPr>
                        <a:t>American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19.6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376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   </a:t>
                      </a:r>
                      <a:r>
                        <a:rPr lang="en-US" sz="1800" u="none" strike="noStrike" dirty="0" smtClean="0">
                          <a:effectLst/>
                        </a:rPr>
                        <a:t>Other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r>
                        <a:rPr lang="en-US" sz="1800" u="none" strike="noStrike" dirty="0" smtClean="0">
                          <a:effectLst/>
                        </a:rPr>
                        <a:t>93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3.4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05008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Prevalence of ATOD Use among </a:t>
            </a:r>
            <a:r>
              <a:rPr lang="en-US" dirty="0" err="1" smtClean="0"/>
              <a:t>FeMales</a:t>
            </a:r>
            <a:r>
              <a:rPr lang="en-US" dirty="0" smtClean="0"/>
              <a:t> </a:t>
            </a:r>
            <a:r>
              <a:rPr lang="en-US" dirty="0"/>
              <a:t>at pre- and post-test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035592"/>
              </p:ext>
            </p:extLst>
          </p:nvPr>
        </p:nvGraphicFramePr>
        <p:xfrm>
          <a:off x="152400" y="1752600"/>
          <a:ext cx="88392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9346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Prevalence of ATOD Use among Males at pre- and post-test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4638845"/>
              </p:ext>
            </p:extLst>
          </p:nvPr>
        </p:nvGraphicFramePr>
        <p:xfrm>
          <a:off x="228600" y="1752600"/>
          <a:ext cx="8763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0221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/>
              <a:t>Change in the Prevalence of </a:t>
            </a:r>
            <a:r>
              <a:rPr lang="en-US" sz="2800" dirty="0" err="1" smtClean="0"/>
              <a:t>FEmale</a:t>
            </a:r>
            <a:r>
              <a:rPr lang="en-US" sz="2800" dirty="0" smtClean="0"/>
              <a:t> </a:t>
            </a:r>
            <a:r>
              <a:rPr lang="en-US" sz="2800" dirty="0"/>
              <a:t>respondents who reported ATOD use Pre-test compared to </a:t>
            </a:r>
            <a:r>
              <a:rPr lang="en-US" sz="2800" dirty="0" smtClean="0"/>
              <a:t>post-test (n= 32)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9263287"/>
              </p:ext>
            </p:extLst>
          </p:nvPr>
        </p:nvGraphicFramePr>
        <p:xfrm>
          <a:off x="228600" y="1752600"/>
          <a:ext cx="8763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2718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/>
              <a:t>Change in the Prevalence of </a:t>
            </a:r>
            <a:r>
              <a:rPr lang="en-US" sz="2800" dirty="0" smtClean="0"/>
              <a:t>male </a:t>
            </a:r>
            <a:r>
              <a:rPr lang="en-US" sz="2800" dirty="0"/>
              <a:t>respondents who reported ATOD use Pre-test compared to </a:t>
            </a:r>
            <a:r>
              <a:rPr lang="en-US" sz="2800" dirty="0" smtClean="0"/>
              <a:t>post-test (n=46)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2013004"/>
              </p:ext>
            </p:extLst>
          </p:nvPr>
        </p:nvGraphicFramePr>
        <p:xfrm>
          <a:off x="228600" y="1752600"/>
          <a:ext cx="84582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5547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/>
              <a:t>Change in the Prevalence of Hispanic </a:t>
            </a:r>
            <a:r>
              <a:rPr lang="en-US" sz="2800" dirty="0" err="1" smtClean="0"/>
              <a:t>FEmale</a:t>
            </a:r>
            <a:r>
              <a:rPr lang="en-US" sz="2800" dirty="0" smtClean="0"/>
              <a:t> </a:t>
            </a:r>
            <a:r>
              <a:rPr lang="en-US" sz="2800" dirty="0"/>
              <a:t>respondents who reported ATOD use Pre-test compared to post-test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3999520"/>
              </p:ext>
            </p:extLst>
          </p:nvPr>
        </p:nvGraphicFramePr>
        <p:xfrm>
          <a:off x="152400" y="1752600"/>
          <a:ext cx="8763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9342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60672" cy="1039427"/>
          </a:xfrm>
        </p:spPr>
        <p:txBody>
          <a:bodyPr>
            <a:noAutofit/>
          </a:bodyPr>
          <a:lstStyle/>
          <a:p>
            <a:r>
              <a:rPr lang="en-US" sz="2800" dirty="0"/>
              <a:t>Change in the Prevalence of </a:t>
            </a:r>
            <a:r>
              <a:rPr lang="en-US" sz="2800" dirty="0" smtClean="0"/>
              <a:t>Hispanic male </a:t>
            </a:r>
            <a:r>
              <a:rPr lang="en-US" sz="2800" dirty="0"/>
              <a:t>respondents who reported ATOD use Pre-test compared to post-test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8294482"/>
              </p:ext>
            </p:extLst>
          </p:nvPr>
        </p:nvGraphicFramePr>
        <p:xfrm>
          <a:off x="228600" y="1752600"/>
          <a:ext cx="8686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6955233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Change in the Prevalence of Native American Female respondents who reported ATOD use Pre-test compared to post-test</a:t>
            </a:r>
            <a:endParaRPr lang="en-US" sz="2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5887938"/>
              </p:ext>
            </p:extLst>
          </p:nvPr>
        </p:nvGraphicFramePr>
        <p:xfrm>
          <a:off x="228600" y="1752600"/>
          <a:ext cx="8763000" cy="4906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793475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/>
              <a:t>Change in the Prevalence of Native American </a:t>
            </a:r>
            <a:r>
              <a:rPr lang="en-US" sz="2800" dirty="0" smtClean="0"/>
              <a:t>male </a:t>
            </a:r>
            <a:r>
              <a:rPr lang="en-US" sz="2800" dirty="0"/>
              <a:t>respondents who reported ATOD use Pre-test compared to post-test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7285651"/>
              </p:ext>
            </p:extLst>
          </p:nvPr>
        </p:nvGraphicFramePr>
        <p:xfrm>
          <a:off x="228600" y="1752600"/>
          <a:ext cx="89154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860554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smtClean="0"/>
              <a:t>Percent of </a:t>
            </a:r>
            <a:r>
              <a:rPr lang="en-US" sz="2800" dirty="0" smtClean="0"/>
              <a:t>All respondents </a:t>
            </a:r>
            <a:r>
              <a:rPr lang="en-US" sz="2800" dirty="0" smtClean="0"/>
              <a:t>who reported any R</a:t>
            </a:r>
            <a:r>
              <a:rPr lang="en-US" sz="2800" cap="none" dirty="0" smtClean="0"/>
              <a:t>x</a:t>
            </a:r>
            <a:r>
              <a:rPr lang="en-US" sz="2800" dirty="0" smtClean="0"/>
              <a:t> Drug misuse pre- and post-test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3406485"/>
              </p:ext>
            </p:extLst>
          </p:nvPr>
        </p:nvGraphicFramePr>
        <p:xfrm>
          <a:off x="152400" y="1752600"/>
          <a:ext cx="87630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1684732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8108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Percent who perceived Moderate or Great Risk of harm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6719869"/>
              </p:ext>
            </p:extLst>
          </p:nvPr>
        </p:nvGraphicFramePr>
        <p:xfrm>
          <a:off x="228600" y="1752600"/>
          <a:ext cx="8686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86946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8057766"/>
              </p:ext>
            </p:extLst>
          </p:nvPr>
        </p:nvGraphicFramePr>
        <p:xfrm>
          <a:off x="0" y="0"/>
          <a:ext cx="90678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028214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Percent who Perceived Attitudes  towards alcohol as </a:t>
            </a:r>
            <a:br>
              <a:rPr lang="en-US" sz="2800" dirty="0" smtClean="0"/>
            </a:br>
            <a:r>
              <a:rPr lang="en-US" sz="2800" dirty="0" smtClean="0"/>
              <a:t>wrong or very wrong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4867145"/>
              </p:ext>
            </p:extLst>
          </p:nvPr>
        </p:nvGraphicFramePr>
        <p:xfrm>
          <a:off x="228600" y="1752600"/>
          <a:ext cx="87630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82117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SFS Findings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Alcohol remains the substance used most widely for both males and females.</a:t>
            </a:r>
          </a:p>
          <a:p>
            <a:r>
              <a:rPr lang="en-US" dirty="0" smtClean="0"/>
              <a:t>ATOD use increased only slightly, if at all, and is likely attributable to maturation</a:t>
            </a:r>
          </a:p>
          <a:p>
            <a:r>
              <a:rPr lang="en-US" dirty="0" smtClean="0"/>
              <a:t>Among those youth already using any substance at pre-test, there were dramatic decreases in prevalence at post-test for almost everyone with some notable exceptions.</a:t>
            </a:r>
          </a:p>
          <a:p>
            <a:r>
              <a:rPr lang="en-US" dirty="0" smtClean="0"/>
              <a:t>Hispanic females -cigarettes and marijuana </a:t>
            </a:r>
          </a:p>
          <a:p>
            <a:r>
              <a:rPr lang="en-US" dirty="0" smtClean="0"/>
              <a:t>Hispanic males – cigarettes</a:t>
            </a:r>
          </a:p>
          <a:p>
            <a:r>
              <a:rPr lang="en-US" dirty="0" smtClean="0"/>
              <a:t>Prevalence at post-test among Native American males and females who reported using any substance at pre-test decreased across the board.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47462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SFS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Males increased their prescription drug use from pre- to post-test however, females started higher than males and did not change.</a:t>
            </a:r>
          </a:p>
          <a:p>
            <a:r>
              <a:rPr lang="en-US" dirty="0" smtClean="0"/>
              <a:t>Perceived risk of harm increased modestly but is still lower than ideal.</a:t>
            </a:r>
          </a:p>
          <a:p>
            <a:r>
              <a:rPr lang="en-US" dirty="0" smtClean="0"/>
              <a:t>Perceived attitudes did not change but were already quite high.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83665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Thoughts, Questions, </a:t>
            </a:r>
            <a:r>
              <a:rPr lang="en-US" dirty="0" err="1" smtClean="0"/>
              <a:t>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 smtClean="0"/>
              <a:t>Martha Waller			</a:t>
            </a:r>
          </a:p>
          <a:p>
            <a:pPr marL="114300" indent="0">
              <a:buNone/>
            </a:pPr>
            <a:r>
              <a:rPr lang="en-US" dirty="0" smtClean="0"/>
              <a:t>mwaller@pire.org</a:t>
            </a:r>
          </a:p>
          <a:p>
            <a:pPr marL="114300" indent="0">
              <a:buNone/>
            </a:pPr>
            <a:r>
              <a:rPr lang="en-US" dirty="0" smtClean="0"/>
              <a:t>919-265-2631</a:t>
            </a:r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		  Liz Lilliott</a:t>
            </a:r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		  Lilliott@pire.org</a:t>
            </a:r>
          </a:p>
          <a:p>
            <a:pPr marL="114300" indent="0">
              <a:buNone/>
            </a:pPr>
            <a:r>
              <a:rPr lang="en-US" dirty="0" smtClean="0"/>
              <a:t>			  505-765-2330</a:t>
            </a:r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					Lei Zhang</a:t>
            </a:r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					lzhang@pire.org</a:t>
            </a:r>
            <a:r>
              <a:rPr lang="en-US" dirty="0"/>
              <a:t>	</a:t>
            </a:r>
            <a:r>
              <a:rPr lang="en-US" dirty="0" smtClean="0"/>
              <a:t>					919-265-2624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645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Tobacco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787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Past 30-day Cigarette and Tobacco Use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2044390"/>
              </p:ext>
            </p:extLst>
          </p:nvPr>
        </p:nvGraphicFramePr>
        <p:xfrm>
          <a:off x="152400" y="1752600"/>
          <a:ext cx="88392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8634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Alcohol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 related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53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Past 30 day alcohol use by </a:t>
            </a:r>
            <a:r>
              <a:rPr lang="en-US" dirty="0" smtClean="0"/>
              <a:t>Biological Sex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3456399"/>
              </p:ext>
            </p:extLst>
          </p:nvPr>
        </p:nvGraphicFramePr>
        <p:xfrm>
          <a:off x="152400" y="1752600"/>
          <a:ext cx="88392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68545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937</TotalTime>
  <Words>1543</Words>
  <Application>Microsoft Office PowerPoint</Application>
  <PresentationFormat>On-screen Show (4:3)</PresentationFormat>
  <Paragraphs>393</Paragraphs>
  <Slides>53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Apothecary</vt:lpstr>
      <vt:lpstr>NM Community Survey and Strategies for Success: Preliminary 2013 Results</vt:lpstr>
      <vt:lpstr>Who implemented the NMCS?</vt:lpstr>
      <vt:lpstr>Who asked what?</vt:lpstr>
      <vt:lpstr>Demographics</vt:lpstr>
      <vt:lpstr>PowerPoint Presentation</vt:lpstr>
      <vt:lpstr>Tobacco</vt:lpstr>
      <vt:lpstr>Past 30-day Cigarette and Tobacco Use</vt:lpstr>
      <vt:lpstr>Alcohol</vt:lpstr>
      <vt:lpstr>Past 30 day alcohol use by Biological Sex</vt:lpstr>
      <vt:lpstr>Past 30 day alcohol use by Race/ethnicity</vt:lpstr>
      <vt:lpstr>Past 30-day alcohol use by Age</vt:lpstr>
      <vt:lpstr>Past 30-day driving while intoxicated by age</vt:lpstr>
      <vt:lpstr>Past 30-day Binge Drinking among Veterans</vt:lpstr>
      <vt:lpstr>Access to Alcohol (n=202)</vt:lpstr>
      <vt:lpstr>Prescription Pain Killers</vt:lpstr>
      <vt:lpstr>Prescription Pain Killer Use by Biological Sex</vt:lpstr>
      <vt:lpstr>Past 30-Day prescription Pain Killer Use by Race/Ethnicity</vt:lpstr>
      <vt:lpstr>Past 30-day Prescription Pain Killer use by Age</vt:lpstr>
      <vt:lpstr>Past 30-day Prescription Pain Killer Use By Armed Service Status</vt:lpstr>
      <vt:lpstr>Past 30-day prescription drug use by Binge Drinking Status </vt:lpstr>
      <vt:lpstr>Reasons of Prescription Drug Use (n=283)</vt:lpstr>
      <vt:lpstr>Sources of Prescription Drugs (n=283)</vt:lpstr>
      <vt:lpstr>Mental Health</vt:lpstr>
      <vt:lpstr>Mental Health Concerns by Biological Sex</vt:lpstr>
      <vt:lpstr>Mental Health Concerns by Race/Ethnicity</vt:lpstr>
      <vt:lpstr>Mental Health concerns by Age</vt:lpstr>
      <vt:lpstr>Mental Health concerns by Age</vt:lpstr>
      <vt:lpstr>Mental Health concerns by Armed Service Status </vt:lpstr>
      <vt:lpstr>Mental Health concerns by  Binge Drinking</vt:lpstr>
      <vt:lpstr>Sources of Professional Help (n=180)</vt:lpstr>
      <vt:lpstr>Types of Professional Help (n=120)</vt:lpstr>
      <vt:lpstr>Access to Alcohol and Perception of Risk</vt:lpstr>
      <vt:lpstr>Access to Alcohol</vt:lpstr>
      <vt:lpstr>Perception of Risk of Legal Consequences</vt:lpstr>
      <vt:lpstr>2013 NMCS Summary of Results</vt:lpstr>
      <vt:lpstr>2013 NMCS Summary of Results</vt:lpstr>
      <vt:lpstr>Strategies for success</vt:lpstr>
      <vt:lpstr>Demographics</vt:lpstr>
      <vt:lpstr>Total Matched Pairs</vt:lpstr>
      <vt:lpstr>Prevalence of ATOD Use among FeMales at pre- and post-test</vt:lpstr>
      <vt:lpstr>Prevalence of ATOD Use among Males at pre- and post-test</vt:lpstr>
      <vt:lpstr>Change in the Prevalence of FEmale respondents who reported ATOD use Pre-test compared to post-test (n= 32)</vt:lpstr>
      <vt:lpstr>Change in the Prevalence of male respondents who reported ATOD use Pre-test compared to post-test (n=46)</vt:lpstr>
      <vt:lpstr>Change in the Prevalence of Hispanic FEmale respondents who reported ATOD use Pre-test compared to post-test</vt:lpstr>
      <vt:lpstr>Change in the Prevalence of Hispanic male respondents who reported ATOD use Pre-test compared to post-test</vt:lpstr>
      <vt:lpstr>Change in the Prevalence of Native American Female respondents who reported ATOD use Pre-test compared to post-test</vt:lpstr>
      <vt:lpstr>Change in the Prevalence of Native American male respondents who reported ATOD use Pre-test compared to post-test</vt:lpstr>
      <vt:lpstr>Percent of All respondents who reported any Rx Drug misuse pre- and post-test</vt:lpstr>
      <vt:lpstr> Percent who perceived Moderate or Great Risk of harm</vt:lpstr>
      <vt:lpstr>Percent who Perceived Attitudes  towards alcohol as  wrong or very wrong</vt:lpstr>
      <vt:lpstr>Summary of SFS Findings</vt:lpstr>
      <vt:lpstr>Summary of SFS Findings</vt:lpstr>
      <vt:lpstr>Thoughts, Questions, COncerns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NM Community Survey  2013 Results</dc:title>
  <dc:creator>Martha Waller</dc:creator>
  <cp:lastModifiedBy>Martha Waller</cp:lastModifiedBy>
  <cp:revision>40</cp:revision>
  <dcterms:created xsi:type="dcterms:W3CDTF">2013-08-19T13:54:45Z</dcterms:created>
  <dcterms:modified xsi:type="dcterms:W3CDTF">2013-08-21T19:11:47Z</dcterms:modified>
</cp:coreProperties>
</file>